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3.svg" ContentType="image/svg+xml"/>
  <Override PartName="/ppt/media/image40.svg" ContentType="image/svg+xml"/>
  <Override PartName="/ppt/media/image43.svg" ContentType="image/svg+xml"/>
  <Override PartName="/ppt/media/image5.svg" ContentType="image/svg+xml"/>
  <Override PartName="/ppt/media/image53.svg" ContentType="image/svg+xml"/>
  <Override PartName="/ppt/media/image57.svg" ContentType="image/svg+xml"/>
  <Override PartName="/ppt/media/image68.svg" ContentType="image/svg+xml"/>
  <Override PartName="/ppt/media/image7.svg" ContentType="image/svg+xml"/>
  <Override PartName="/ppt/media/image74.svg" ContentType="image/svg+xml"/>
  <Override PartName="/ppt/media/image78.webp" ContentType="image/webp"/>
  <Override PartName="/ppt/media/image8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8" r:id="rId3"/>
    <p:sldId id="257" r:id="rId4"/>
    <p:sldId id="266" r:id="rId6"/>
    <p:sldId id="262" r:id="rId7"/>
    <p:sldId id="321" r:id="rId8"/>
    <p:sldId id="272" r:id="rId9"/>
    <p:sldId id="284" r:id="rId10"/>
    <p:sldId id="283" r:id="rId11"/>
    <p:sldId id="285" r:id="rId12"/>
    <p:sldId id="286" r:id="rId13"/>
    <p:sldId id="279" r:id="rId14"/>
    <p:sldId id="295" r:id="rId15"/>
    <p:sldId id="297" r:id="rId16"/>
    <p:sldId id="293" r:id="rId17"/>
    <p:sldId id="298" r:id="rId18"/>
    <p:sldId id="301" r:id="rId19"/>
    <p:sldId id="323" r:id="rId20"/>
    <p:sldId id="302" r:id="rId21"/>
    <p:sldId id="280" r:id="rId22"/>
    <p:sldId id="304" r:id="rId23"/>
    <p:sldId id="305" r:id="rId24"/>
    <p:sldId id="306" r:id="rId25"/>
    <p:sldId id="308" r:id="rId26"/>
    <p:sldId id="311" r:id="rId27"/>
    <p:sldId id="309" r:id="rId28"/>
    <p:sldId id="312" r:id="rId29"/>
    <p:sldId id="313" r:id="rId30"/>
    <p:sldId id="314" r:id="rId31"/>
    <p:sldId id="281" r:id="rId32"/>
    <p:sldId id="315" r:id="rId33"/>
    <p:sldId id="317" r:id="rId34"/>
    <p:sldId id="318" r:id="rId35"/>
    <p:sldId id="319" r:id="rId36"/>
    <p:sldId id="320" r:id="rId37"/>
  </p:sldIdLst>
  <p:sldSz cx="18288000" cy="10287000"/>
  <p:notesSz cx="6858000" cy="9144000"/>
  <p:embeddedFontLst>
    <p:embeddedFont>
      <p:font typeface="SimSun" panose="02010600030101010101" pitchFamily="2" charset="-122"/>
      <p:regular r:id="rId41"/>
    </p:embeddedFont>
    <p:embeddedFont>
      <p:font typeface="Open Sans Bold" panose="020B0806030504020204" charset="0"/>
      <p:bold r:id="rId42"/>
    </p:embeddedFont>
    <p:embeddedFont>
      <p:font typeface="Open Sans" panose="020B0606030504020204"/>
      <p:regular r:id="rId43"/>
    </p:embeddedFont>
    <p:embeddedFont>
      <p:font typeface="Open Sans Bold" panose="020B0806030504020204"/>
      <p:bold r:id="rId44"/>
    </p:embeddedFont>
    <p:embeddedFont>
      <p:font typeface="Open Sans Ultra-Bold" panose="020B0604020202020204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8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B8533-726F-4E06-A1FF-B8B0E1B9144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54834-EA0E-4138-A8C5-0A2354B54CB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54834-EA0E-4138-A8C5-0A2354B54CB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chỉ số nayd lf gì? so dùng những chỉ số này ?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chỉ số nayd lf gì? so dùng những chỉ số này ?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chỉ số nayd lf gì? so dùng những chỉ số này ?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svg"/><Relationship Id="rId6" Type="http://schemas.openxmlformats.org/officeDocument/2006/relationships/image" Target="../media/image39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3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svg"/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jpeg"/><Relationship Id="rId7" Type="http://schemas.openxmlformats.org/officeDocument/2006/relationships/image" Target="../media/image48.jpeg"/><Relationship Id="rId6" Type="http://schemas.openxmlformats.org/officeDocument/2006/relationships/image" Target="../media/image47.jpeg"/><Relationship Id="rId5" Type="http://schemas.openxmlformats.org/officeDocument/2006/relationships/image" Target="../media/image9.svg"/><Relationship Id="rId4" Type="http://schemas.openxmlformats.org/officeDocument/2006/relationships/image" Target="../media/image46.png"/><Relationship Id="rId3" Type="http://schemas.openxmlformats.org/officeDocument/2006/relationships/image" Target="../media/image5.svg"/><Relationship Id="rId2" Type="http://schemas.openxmlformats.org/officeDocument/2006/relationships/image" Target="../media/image45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0.png"/><Relationship Id="rId5" Type="http://schemas.openxmlformats.org/officeDocument/2006/relationships/image" Target="../media/image1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3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8.png"/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8.png"/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30.svg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png"/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svg"/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45.png"/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png"/><Relationship Id="rId7" Type="http://schemas.openxmlformats.org/officeDocument/2006/relationships/image" Target="../media/image9.svg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45.png"/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9.svg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45.png"/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3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.xml"/><Relationship Id="rId5" Type="http://schemas.openxmlformats.org/officeDocument/2006/relationships/image" Target="../media/image9.svg"/><Relationship Id="rId4" Type="http://schemas.openxmlformats.org/officeDocument/2006/relationships/image" Target="../media/image46.png"/><Relationship Id="rId3" Type="http://schemas.openxmlformats.org/officeDocument/2006/relationships/image" Target="../media/image5.sv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5.sv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5.sv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3" Type="http://schemas.openxmlformats.org/officeDocument/2006/relationships/image" Target="../media/image5.sv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svg"/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svg"/><Relationship Id="rId8" Type="http://schemas.openxmlformats.org/officeDocument/2006/relationships/image" Target="../media/image25.png"/><Relationship Id="rId7" Type="http://schemas.openxmlformats.org/officeDocument/2006/relationships/image" Target="../media/image24.svg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0.svg"/><Relationship Id="rId12" Type="http://schemas.openxmlformats.org/officeDocument/2006/relationships/image" Target="../media/image29.png"/><Relationship Id="rId11" Type="http://schemas.openxmlformats.org/officeDocument/2006/relationships/image" Target="../media/image28.svg"/><Relationship Id="rId10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1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svg"/><Relationship Id="rId7" Type="http://schemas.openxmlformats.org/officeDocument/2006/relationships/image" Target="../media/image80.png"/><Relationship Id="rId6" Type="http://schemas.openxmlformats.org/officeDocument/2006/relationships/image" Target="../media/image11.svg"/><Relationship Id="rId5" Type="http://schemas.openxmlformats.org/officeDocument/2006/relationships/image" Target="../media/image79.png"/><Relationship Id="rId4" Type="http://schemas.openxmlformats.org/officeDocument/2006/relationships/image" Target="../media/image78.webp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svg"/><Relationship Id="rId8" Type="http://schemas.openxmlformats.org/officeDocument/2006/relationships/image" Target="../media/image81.png"/><Relationship Id="rId7" Type="http://schemas.openxmlformats.org/officeDocument/2006/relationships/image" Target="../media/image15.svg"/><Relationship Id="rId6" Type="http://schemas.openxmlformats.org/officeDocument/2006/relationships/image" Target="../media/image80.png"/><Relationship Id="rId5" Type="http://schemas.openxmlformats.org/officeDocument/2006/relationships/image" Target="../media/image11.svg"/><Relationship Id="rId4" Type="http://schemas.openxmlformats.org/officeDocument/2006/relationships/image" Target="../media/image79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jpeg"/><Relationship Id="rId1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svg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8.jpeg"/><Relationship Id="rId6" Type="http://schemas.openxmlformats.org/officeDocument/2006/relationships/image" Target="../media/image37.jpe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153125" y="1482206"/>
            <a:ext cx="17923781" cy="6041861"/>
            <a:chOff x="-1847671" y="-1112572"/>
            <a:chExt cx="23898375" cy="8055814"/>
          </a:xfrm>
        </p:grpSpPr>
        <p:sp>
          <p:nvSpPr>
            <p:cNvPr id="12" name="TextBox 4"/>
            <p:cNvSpPr txBox="1"/>
            <p:nvPr/>
          </p:nvSpPr>
          <p:spPr>
            <a:xfrm>
              <a:off x="-1847671" y="2003153"/>
              <a:ext cx="23898375" cy="33239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DỰ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BÁO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XU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HƯỚNG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GỬI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TIỀN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CÓ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KỲ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HẠN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5400" b="1" dirty="0" smtClean="0">
                <a:solidFill>
                  <a:srgbClr val="0086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pPr algn="ctr"/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TẠI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NGÂN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HÀNG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TMCP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VIỆT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NAM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THỊNH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VƯỢNG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5400" b="1" dirty="0" smtClean="0">
                <a:solidFill>
                  <a:srgbClr val="0086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pPr algn="ctr"/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TRÊN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ĐỊA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BÀN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THÀNH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PHỐ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HÀ</a:t>
              </a:r>
              <a:r>
                <a:rPr lang="en-US" sz="54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NỘI</a:t>
              </a:r>
              <a:endParaRPr lang="en-US" sz="5400" b="1" dirty="0">
                <a:solidFill>
                  <a:srgbClr val="0086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34195" y="962785"/>
              <a:ext cx="11484607" cy="57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4000" b="1" dirty="0" err="1" smtClean="0"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 Bold" panose="020B0806030504020204"/>
                </a:rPr>
                <a:t>ĐỀ</a:t>
              </a:r>
              <a:r>
                <a:rPr lang="en-US" sz="4000" b="1" dirty="0" smtClean="0"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 Bold" panose="020B0806030504020204"/>
                </a:rPr>
                <a:t> </a:t>
              </a:r>
              <a:r>
                <a:rPr lang="en-US" sz="4000" b="1" dirty="0" err="1" smtClean="0"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 Bold" panose="020B0806030504020204"/>
                </a:rPr>
                <a:t>TÀI</a:t>
              </a:r>
              <a:endParaRPr lang="en-US" sz="4000" b="1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 panose="020B0806030504020204"/>
              </a:endParaRPr>
            </a:p>
          </p:txBody>
        </p:sp>
        <p:sp>
          <p:nvSpPr>
            <p:cNvPr id="15" name="AutoShape 7"/>
            <p:cNvSpPr/>
            <p:nvPr/>
          </p:nvSpPr>
          <p:spPr>
            <a:xfrm>
              <a:off x="0" y="6943242"/>
              <a:ext cx="1668163" cy="0"/>
            </a:xfrm>
            <a:prstGeom prst="line">
              <a:avLst/>
            </a:prstGeom>
            <a:ln w="50800" cap="flat">
              <a:solidFill>
                <a:srgbClr val="2A2A2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4"/>
            <p:cNvSpPr txBox="1"/>
            <p:nvPr/>
          </p:nvSpPr>
          <p:spPr>
            <a:xfrm>
              <a:off x="1946038" y="-1112572"/>
              <a:ext cx="18796000" cy="17733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80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KHÓA</a:t>
              </a:r>
              <a:r>
                <a:rPr lang="en-US" sz="80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80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LUẬN</a:t>
              </a:r>
              <a:r>
                <a:rPr lang="en-US" sz="80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80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TỐT</a:t>
              </a:r>
              <a:r>
                <a:rPr lang="en-US" sz="8000" b="1" dirty="0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8000" b="1" dirty="0" err="1" smtClean="0">
                  <a:solidFill>
                    <a:srgbClr val="008600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NGHIỆP</a:t>
              </a:r>
              <a:endParaRPr lang="en-US" sz="8000" b="1" dirty="0">
                <a:solidFill>
                  <a:srgbClr val="0086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</p:txBody>
        </p:sp>
      </p:grpSp>
      <p:sp>
        <p:nvSpPr>
          <p:cNvPr id="18" name="Freeform 6"/>
          <p:cNvSpPr/>
          <p:nvPr/>
        </p:nvSpPr>
        <p:spPr>
          <a:xfrm>
            <a:off x="-12289" y="9105900"/>
            <a:ext cx="1249707" cy="1053724"/>
          </a:xfrm>
          <a:custGeom>
            <a:avLst/>
            <a:gdLst/>
            <a:ahLst/>
            <a:cxnLst/>
            <a:rect l="l" t="t" r="r" b="b"/>
            <a:pathLst>
              <a:path w="1536791" h="1413848">
                <a:moveTo>
                  <a:pt x="0" y="0"/>
                </a:moveTo>
                <a:lnTo>
                  <a:pt x="1536791" y="0"/>
                </a:lnTo>
                <a:lnTo>
                  <a:pt x="1536791" y="1413848"/>
                </a:lnTo>
                <a:lnTo>
                  <a:pt x="0" y="141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9"/>
          <p:cNvSpPr/>
          <p:nvPr/>
        </p:nvSpPr>
        <p:spPr>
          <a:xfrm>
            <a:off x="16785783" y="2386152"/>
            <a:ext cx="1182104" cy="1460962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7"/>
          <p:cNvSpPr/>
          <p:nvPr/>
        </p:nvSpPr>
        <p:spPr>
          <a:xfrm>
            <a:off x="1110860" y="5794824"/>
            <a:ext cx="1251339" cy="1251394"/>
          </a:xfrm>
          <a:custGeom>
            <a:avLst/>
            <a:gdLst/>
            <a:ahLst/>
            <a:cxnLst/>
            <a:rect l="l" t="t" r="r" b="b"/>
            <a:pathLst>
              <a:path w="1434513" h="1511460">
                <a:moveTo>
                  <a:pt x="0" y="0"/>
                </a:moveTo>
                <a:lnTo>
                  <a:pt x="1434513" y="0"/>
                </a:lnTo>
                <a:lnTo>
                  <a:pt x="1434513" y="1511460"/>
                </a:lnTo>
                <a:lnTo>
                  <a:pt x="0" y="1511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4"/>
          <p:cNvSpPr/>
          <p:nvPr/>
        </p:nvSpPr>
        <p:spPr>
          <a:xfrm>
            <a:off x="15235695" y="6664754"/>
            <a:ext cx="1299706" cy="1292066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2"/>
          <p:cNvSpPr txBox="1"/>
          <p:nvPr/>
        </p:nvSpPr>
        <p:spPr>
          <a:xfrm>
            <a:off x="1752600" y="8949421"/>
            <a:ext cx="5922576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303642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SVTH:</a:t>
            </a:r>
            <a:r>
              <a:rPr lang="en-US" sz="3000" dirty="0">
                <a:solidFill>
                  <a:srgbClr val="303642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000" dirty="0" err="1" smtClean="0">
                <a:solidFill>
                  <a:srgbClr val="303642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ĐẶNG</a:t>
            </a:r>
            <a:r>
              <a:rPr lang="en-US" sz="3000" dirty="0" smtClean="0">
                <a:solidFill>
                  <a:srgbClr val="303642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000" dirty="0" err="1" smtClean="0">
                <a:solidFill>
                  <a:srgbClr val="303642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VÂN</a:t>
            </a:r>
            <a:r>
              <a:rPr lang="en-US" sz="3000" dirty="0" smtClean="0">
                <a:solidFill>
                  <a:srgbClr val="303642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000" dirty="0" err="1" smtClean="0">
                <a:solidFill>
                  <a:srgbClr val="303642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ANH</a:t>
            </a:r>
            <a:endParaRPr lang="en-US" sz="3000" dirty="0">
              <a:solidFill>
                <a:srgbClr val="303642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1045245" y="8211366"/>
            <a:ext cx="7009898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GVHD:</a:t>
            </a:r>
            <a:r>
              <a:rPr lang="en-US" sz="3000" dirty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000" dirty="0" err="1" smtClean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ThS</a:t>
            </a:r>
            <a:r>
              <a:rPr lang="en-US" sz="3000" dirty="0" smtClean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. </a:t>
            </a:r>
            <a:r>
              <a:rPr lang="en-US" sz="3000" dirty="0" err="1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NGUYỄN</a:t>
            </a:r>
            <a:r>
              <a:rPr lang="en-US" sz="3000" dirty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000" dirty="0" err="1" smtClean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BÌNH</a:t>
            </a:r>
            <a:r>
              <a:rPr lang="en-US" sz="3000" dirty="0" smtClean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MINH AN</a:t>
            </a:r>
            <a:endParaRPr lang="en-US" sz="3000" dirty="0">
              <a:solidFill>
                <a:srgbClr val="303642"/>
              </a:solidFill>
              <a:latin typeface="+mj-lt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9313118" y="8938350"/>
            <a:ext cx="592257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LỚP</a:t>
            </a:r>
            <a:r>
              <a:rPr lang="en-US" sz="3000" b="1" dirty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:</a:t>
            </a:r>
            <a:r>
              <a:rPr lang="en-US" sz="3000" dirty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000" dirty="0" err="1" smtClean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DHPTDL01</a:t>
            </a:r>
            <a:endParaRPr lang="en-US" sz="3000" dirty="0">
              <a:solidFill>
                <a:srgbClr val="303642"/>
              </a:solidFill>
              <a:latin typeface="+mj-lt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9702027" y="8178280"/>
            <a:ext cx="5922576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MÃ SV:</a:t>
            </a:r>
            <a:r>
              <a:rPr lang="en-US" sz="3000" dirty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000" dirty="0" smtClean="0">
                <a:solidFill>
                  <a:srgbClr val="303642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2021606614</a:t>
            </a:r>
            <a:endParaRPr lang="en-US" sz="3000" dirty="0">
              <a:solidFill>
                <a:srgbClr val="303642"/>
              </a:solidFill>
              <a:latin typeface="+mj-lt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6" name="Freeform 7"/>
          <p:cNvSpPr/>
          <p:nvPr/>
        </p:nvSpPr>
        <p:spPr>
          <a:xfrm>
            <a:off x="-804610" y="2520082"/>
            <a:ext cx="2042028" cy="1305237"/>
          </a:xfrm>
          <a:custGeom>
            <a:avLst/>
            <a:gdLst/>
            <a:ahLst/>
            <a:cxnLst/>
            <a:rect l="l" t="t" r="r" b="b"/>
            <a:pathLst>
              <a:path w="2168586" h="1537725">
                <a:moveTo>
                  <a:pt x="0" y="0"/>
                </a:moveTo>
                <a:lnTo>
                  <a:pt x="2168586" y="0"/>
                </a:lnTo>
                <a:lnTo>
                  <a:pt x="2168586" y="1537725"/>
                </a:lnTo>
                <a:lnTo>
                  <a:pt x="0" y="1537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4"/>
          <p:cNvSpPr txBox="1"/>
          <p:nvPr/>
        </p:nvSpPr>
        <p:spPr>
          <a:xfrm>
            <a:off x="10591800" y="56518"/>
            <a:ext cx="852682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TRƯỜNG</a:t>
            </a:r>
            <a:r>
              <a:rPr lang="en-US" sz="2500" b="1" dirty="0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</a:t>
            </a:r>
            <a:r>
              <a:rPr lang="en-US" sz="2500" b="1" dirty="0" err="1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KINH</a:t>
            </a:r>
            <a:r>
              <a:rPr lang="en-US" sz="2500" b="1" dirty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</a:t>
            </a:r>
            <a:r>
              <a:rPr lang="en-US" sz="2500" b="1" dirty="0" err="1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TẾ</a:t>
            </a:r>
            <a:r>
              <a:rPr lang="en-US" sz="2500" b="1" dirty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- </a:t>
            </a:r>
            <a:r>
              <a:rPr lang="en-US" sz="2500" b="1" dirty="0" err="1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KHOA</a:t>
            </a:r>
            <a:r>
              <a:rPr lang="en-US" sz="2500" b="1" dirty="0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</a:t>
            </a:r>
            <a:r>
              <a:rPr lang="en-US" sz="2500" b="1" dirty="0" err="1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KINH</a:t>
            </a:r>
            <a:r>
              <a:rPr lang="en-US" sz="2500" b="1" dirty="0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</a:t>
            </a:r>
            <a:r>
              <a:rPr lang="en-US" sz="2500" b="1" dirty="0" err="1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DOANH</a:t>
            </a:r>
            <a:r>
              <a:rPr lang="en-US" sz="2500" b="1" dirty="0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</a:t>
            </a:r>
            <a:r>
              <a:rPr lang="en-US" sz="2500" b="1" dirty="0" err="1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SỐ</a:t>
            </a:r>
            <a:endParaRPr lang="en-US" sz="2500" b="1" dirty="0"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sp>
        <p:nvSpPr>
          <p:cNvPr id="27" name="Freeform 8"/>
          <p:cNvSpPr/>
          <p:nvPr/>
        </p:nvSpPr>
        <p:spPr>
          <a:xfrm>
            <a:off x="8604104" y="7086251"/>
            <a:ext cx="1442803" cy="1190399"/>
          </a:xfrm>
          <a:custGeom>
            <a:avLst/>
            <a:gdLst/>
            <a:ahLst/>
            <a:cxnLst/>
            <a:rect l="l" t="t" r="r" b="b"/>
            <a:pathLst>
              <a:path w="1649159" h="1556207">
                <a:moveTo>
                  <a:pt x="0" y="0"/>
                </a:moveTo>
                <a:lnTo>
                  <a:pt x="1649160" y="0"/>
                </a:lnTo>
                <a:lnTo>
                  <a:pt x="1649160" y="1556206"/>
                </a:lnTo>
                <a:lnTo>
                  <a:pt x="0" y="15562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4"/>
          <p:cNvSpPr txBox="1"/>
          <p:nvPr/>
        </p:nvSpPr>
        <p:spPr>
          <a:xfrm>
            <a:off x="1295400" y="55248"/>
            <a:ext cx="852682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TRƯỜNG</a:t>
            </a:r>
            <a:r>
              <a:rPr lang="en-US" sz="2500" b="1" dirty="0" smtClean="0"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ĐẠI HỌC CÔNG NGHIỆP HÀ NỘI</a:t>
            </a:r>
            <a:endParaRPr lang="en-US" sz="2500" b="1" dirty="0"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7035" y="358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47800" y="797718"/>
            <a:ext cx="16571479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2. C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SỞ L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Ý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LUẬN VỀ MÔ H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Ì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NH DỰ B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O H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NH VI GỬI TIỀN 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Ó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KỲ HẠN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6545815" y="1536382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5"/>
          <p:cNvSpPr/>
          <p:nvPr/>
        </p:nvSpPr>
        <p:spPr>
          <a:xfrm>
            <a:off x="15240240" y="6362692"/>
            <a:ext cx="1502180" cy="2000482"/>
          </a:xfrm>
          <a:custGeom>
            <a:avLst/>
            <a:gdLst/>
            <a:ahLst/>
            <a:cxnLst/>
            <a:rect l="l" t="t" r="r" b="b"/>
            <a:pathLst>
              <a:path w="1502180" h="2000482">
                <a:moveTo>
                  <a:pt x="0" y="0"/>
                </a:moveTo>
                <a:lnTo>
                  <a:pt x="1502180" y="0"/>
                </a:lnTo>
                <a:lnTo>
                  <a:pt x="1502180" y="2000482"/>
                </a:lnTo>
                <a:lnTo>
                  <a:pt x="0" y="2000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2" name="Right Arrow 51"/>
          <p:cNvSpPr/>
          <p:nvPr/>
        </p:nvSpPr>
        <p:spPr>
          <a:xfrm>
            <a:off x="1943047" y="9105900"/>
            <a:ext cx="1028753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2832100" y="8882380"/>
            <a:ext cx="14848840" cy="1246505"/>
            <a:chOff x="3480" y="16020"/>
            <a:chExt cx="23384" cy="1963"/>
          </a:xfrm>
        </p:grpSpPr>
        <p:sp>
          <p:nvSpPr>
            <p:cNvPr id="54" name="Rounded Rectangle 53"/>
            <p:cNvSpPr/>
            <p:nvPr/>
          </p:nvSpPr>
          <p:spPr>
            <a:xfrm>
              <a:off x="3794" y="16140"/>
              <a:ext cx="23070" cy="130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TextBox 9"/>
            <p:cNvSpPr txBox="1"/>
            <p:nvPr/>
          </p:nvSpPr>
          <p:spPr>
            <a:xfrm>
              <a:off x="3480" y="16020"/>
              <a:ext cx="22560" cy="19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269875" lvl="1" algn="just"/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Lựa chọn 4 mô hình Hồi quy Logistic, Random Forest, XGBoost và LightGBM là hợp l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ý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 vì kết hợp 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đư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ợc tính giải thích, xử l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ý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 dữ liệu lớn và 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đ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ộ chính xác cao trong phân tích hành vi gửi tiền có kỳ hạn.</a:t>
              </a:r>
              <a:endParaRPr lang="en-US" altLang="en-US" sz="27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  <a:p>
              <a:pPr marL="269875" lvl="1" algn="just"/>
              <a:endParaRPr lang="en-US" altLang="en-US" sz="27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33600" y="2628900"/>
            <a:ext cx="11732260" cy="5566410"/>
            <a:chOff x="3360" y="4140"/>
            <a:chExt cx="18476" cy="8766"/>
          </a:xfrm>
        </p:grpSpPr>
        <p:grpSp>
          <p:nvGrpSpPr>
            <p:cNvPr id="51" name="Group 50"/>
            <p:cNvGrpSpPr/>
            <p:nvPr/>
          </p:nvGrpSpPr>
          <p:grpSpPr>
            <a:xfrm>
              <a:off x="3360" y="4260"/>
              <a:ext cx="18477" cy="8646"/>
              <a:chOff x="3360" y="4260"/>
              <a:chExt cx="18477" cy="8646"/>
            </a:xfrm>
          </p:grpSpPr>
          <p:pic>
            <p:nvPicPr>
              <p:cNvPr id="46" name="Picture 4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0" y="6300"/>
                <a:ext cx="10197" cy="5233"/>
              </a:xfrm>
              <a:prstGeom prst="rect">
                <a:avLst/>
              </a:prstGeom>
            </p:spPr>
          </p:pic>
          <p:grpSp>
            <p:nvGrpSpPr>
              <p:cNvPr id="50" name="Group 49"/>
              <p:cNvGrpSpPr/>
              <p:nvPr/>
            </p:nvGrpSpPr>
            <p:grpSpPr>
              <a:xfrm>
                <a:off x="3360" y="4260"/>
                <a:ext cx="18477" cy="8646"/>
                <a:chOff x="3360" y="4260"/>
                <a:chExt cx="18477" cy="8646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16680" y="9900"/>
                  <a:ext cx="5157" cy="3006"/>
                  <a:chOff x="11586" y="2735"/>
                  <a:chExt cx="5157" cy="3006"/>
                </a:xfrm>
              </p:grpSpPr>
              <p:grpSp>
                <p:nvGrpSpPr>
                  <p:cNvPr id="29" name="Group 11"/>
                  <p:cNvGrpSpPr/>
                  <p:nvPr/>
                </p:nvGrpSpPr>
                <p:grpSpPr>
                  <a:xfrm>
                    <a:off x="11586" y="3346"/>
                    <a:ext cx="5157" cy="2395"/>
                    <a:chOff x="-1305091" y="-277626"/>
                    <a:chExt cx="1353378" cy="628657"/>
                  </a:xfrm>
                </p:grpSpPr>
                <p:sp>
                  <p:nvSpPr>
                    <p:cNvPr id="40" name="Freeform 12"/>
                    <p:cNvSpPr/>
                    <p:nvPr/>
                  </p:nvSpPr>
                  <p:spPr>
                    <a:xfrm>
                      <a:off x="-1116136" y="-249051"/>
                      <a:ext cx="1035847" cy="600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5847" h="600082">
                          <a:moveTo>
                            <a:pt x="61778" y="0"/>
                          </a:moveTo>
                          <a:lnTo>
                            <a:pt x="974070" y="0"/>
                          </a:lnTo>
                          <a:cubicBezTo>
                            <a:pt x="990454" y="0"/>
                            <a:pt x="1006167" y="6509"/>
                            <a:pt x="1017753" y="18094"/>
                          </a:cubicBezTo>
                          <a:cubicBezTo>
                            <a:pt x="1029338" y="29680"/>
                            <a:pt x="1035847" y="45393"/>
                            <a:pt x="1035847" y="61778"/>
                          </a:cubicBezTo>
                          <a:lnTo>
                            <a:pt x="1035847" y="538304"/>
                          </a:lnTo>
                          <a:cubicBezTo>
                            <a:pt x="1035847" y="554689"/>
                            <a:pt x="1029338" y="570402"/>
                            <a:pt x="1017753" y="581988"/>
                          </a:cubicBezTo>
                          <a:cubicBezTo>
                            <a:pt x="1006167" y="593573"/>
                            <a:pt x="990454" y="600082"/>
                            <a:pt x="974070" y="600082"/>
                          </a:cubicBezTo>
                          <a:lnTo>
                            <a:pt x="61778" y="600082"/>
                          </a:lnTo>
                          <a:cubicBezTo>
                            <a:pt x="27659" y="600082"/>
                            <a:pt x="0" y="572423"/>
                            <a:pt x="0" y="538304"/>
                          </a:cubicBezTo>
                          <a:lnTo>
                            <a:pt x="0" y="61778"/>
                          </a:lnTo>
                          <a:cubicBezTo>
                            <a:pt x="0" y="45393"/>
                            <a:pt x="6509" y="29680"/>
                            <a:pt x="18094" y="18094"/>
                          </a:cubicBezTo>
                          <a:cubicBezTo>
                            <a:pt x="29680" y="6509"/>
                            <a:pt x="45393" y="0"/>
                            <a:pt x="61778" y="0"/>
                          </a:cubicBezTo>
                          <a:close/>
                        </a:path>
                      </a:pathLst>
                    </a:custGeom>
                    <a:solidFill>
                      <a:srgbClr val="CCCCCC"/>
                    </a:solidFill>
                  </p:spPr>
                </p:sp>
                <p:sp>
                  <p:nvSpPr>
                    <p:cNvPr id="42" name="TextBox 13"/>
                    <p:cNvSpPr txBox="1"/>
                    <p:nvPr/>
                  </p:nvSpPr>
                  <p:spPr>
                    <a:xfrm>
                      <a:off x="-1305091" y="-277626"/>
                      <a:ext cx="1353378" cy="628571"/>
                    </a:xfrm>
                    <a:prstGeom prst="rect">
                      <a:avLst/>
                    </a:prstGeom>
                  </p:spPr>
                  <p:txBody>
                    <a:bodyPr lIns="254000" tIns="254000" rIns="254000" bIns="254000" rtlCol="0" anchor="ctr"/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en-US" sz="2000" b="1">
                          <a:solidFill>
                            <a:srgbClr val="2A2A2A"/>
                          </a:solidFill>
                          <a:latin typeface="Calibri" panose="020F0502020204030204" pitchFamily="34" charset="0"/>
                          <a:ea typeface="Open Sans" panose="020B0606030504020204"/>
                          <a:cs typeface="Calibri" panose="020F0502020204030204" pitchFamily="34" charset="0"/>
                          <a:sym typeface="Open Sans" panose="020B0606030504020204"/>
                        </a:rPr>
                        <a:t>Mô hình lightGBM</a:t>
                      </a:r>
                      <a:endParaRPr lang="en-US" altLang="en-US" sz="2000" b="1">
                        <a:solidFill>
                          <a:srgbClr val="2A2A2A"/>
                        </a:solidFill>
                        <a:latin typeface="Calibri" panose="020F0502020204030204" pitchFamily="34" charset="0"/>
                        <a:ea typeface="Open Sans" panose="020B0606030504020204"/>
                        <a:cs typeface="Calibri" panose="020F0502020204030204" pitchFamily="34" charset="0"/>
                        <a:sym typeface="Open Sans" panose="020B0606030504020204"/>
                      </a:endParaRPr>
                    </a:p>
                  </p:txBody>
                </p:sp>
              </p:grpSp>
              <p:sp>
                <p:nvSpPr>
                  <p:cNvPr id="43" name="Freeform 6"/>
                  <p:cNvSpPr/>
                  <p:nvPr/>
                </p:nvSpPr>
                <p:spPr>
                  <a:xfrm>
                    <a:off x="13882" y="2735"/>
                    <a:ext cx="796" cy="1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523" h="663574">
                        <a:moveTo>
                          <a:pt x="0" y="0"/>
                        </a:moveTo>
                        <a:lnTo>
                          <a:pt x="505524" y="0"/>
                        </a:lnTo>
                        <a:lnTo>
                          <a:pt x="505524" y="663574"/>
                        </a:lnTo>
                        <a:lnTo>
                          <a:pt x="0" y="6635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4774" y="4260"/>
                  <a:ext cx="16333" cy="2886"/>
                  <a:chOff x="12079" y="2655"/>
                  <a:chExt cx="16333" cy="2886"/>
                </a:xfrm>
              </p:grpSpPr>
              <p:grpSp>
                <p:nvGrpSpPr>
                  <p:cNvPr id="19" name="Group 11"/>
                  <p:cNvGrpSpPr/>
                  <p:nvPr/>
                </p:nvGrpSpPr>
                <p:grpSpPr>
                  <a:xfrm>
                    <a:off x="12079" y="3135"/>
                    <a:ext cx="16333" cy="2406"/>
                    <a:chOff x="-1175709" y="-333035"/>
                    <a:chExt cx="4286368" cy="631576"/>
                  </a:xfrm>
                </p:grpSpPr>
                <p:sp>
                  <p:nvSpPr>
                    <p:cNvPr id="20" name="Freeform 12"/>
                    <p:cNvSpPr/>
                    <p:nvPr/>
                  </p:nvSpPr>
                  <p:spPr>
                    <a:xfrm>
                      <a:off x="2074812" y="-301541"/>
                      <a:ext cx="1035847" cy="600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5847" h="600082">
                          <a:moveTo>
                            <a:pt x="61778" y="0"/>
                          </a:moveTo>
                          <a:lnTo>
                            <a:pt x="974070" y="0"/>
                          </a:lnTo>
                          <a:cubicBezTo>
                            <a:pt x="990454" y="0"/>
                            <a:pt x="1006167" y="6509"/>
                            <a:pt x="1017753" y="18094"/>
                          </a:cubicBezTo>
                          <a:cubicBezTo>
                            <a:pt x="1029338" y="29680"/>
                            <a:pt x="1035847" y="45393"/>
                            <a:pt x="1035847" y="61778"/>
                          </a:cubicBezTo>
                          <a:lnTo>
                            <a:pt x="1035847" y="538304"/>
                          </a:lnTo>
                          <a:cubicBezTo>
                            <a:pt x="1035847" y="554689"/>
                            <a:pt x="1029338" y="570402"/>
                            <a:pt x="1017753" y="581988"/>
                          </a:cubicBezTo>
                          <a:cubicBezTo>
                            <a:pt x="1006167" y="593573"/>
                            <a:pt x="990454" y="600082"/>
                            <a:pt x="974070" y="600082"/>
                          </a:cubicBezTo>
                          <a:lnTo>
                            <a:pt x="61778" y="600082"/>
                          </a:lnTo>
                          <a:cubicBezTo>
                            <a:pt x="27659" y="600082"/>
                            <a:pt x="0" y="572423"/>
                            <a:pt x="0" y="538304"/>
                          </a:cubicBezTo>
                          <a:lnTo>
                            <a:pt x="0" y="61778"/>
                          </a:lnTo>
                          <a:cubicBezTo>
                            <a:pt x="0" y="45393"/>
                            <a:pt x="6509" y="29680"/>
                            <a:pt x="18094" y="18094"/>
                          </a:cubicBezTo>
                          <a:cubicBezTo>
                            <a:pt x="29680" y="6509"/>
                            <a:pt x="45393" y="0"/>
                            <a:pt x="61778" y="0"/>
                          </a:cubicBezTo>
                          <a:close/>
                        </a:path>
                      </a:pathLst>
                    </a:custGeom>
                    <a:solidFill>
                      <a:srgbClr val="CCCCCC"/>
                    </a:solidFill>
                  </p:spPr>
                </p:sp>
                <p:sp>
                  <p:nvSpPr>
                    <p:cNvPr id="21" name="TextBox 13"/>
                    <p:cNvSpPr txBox="1"/>
                    <p:nvPr/>
                  </p:nvSpPr>
                  <p:spPr>
                    <a:xfrm>
                      <a:off x="2074811" y="-333003"/>
                      <a:ext cx="1035847" cy="628657"/>
                    </a:xfrm>
                    <a:prstGeom prst="rect">
                      <a:avLst/>
                    </a:prstGeom>
                  </p:spPr>
                  <p:txBody>
                    <a:bodyPr lIns="254000" tIns="254000" rIns="254000" bIns="254000" rtlCol="0" anchor="ctr"/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altLang="en-US" sz="2000" b="1">
                          <a:solidFill>
                            <a:srgbClr val="2A2A2A"/>
                          </a:solidFill>
                          <a:latin typeface="Calibri" panose="020F0502020204030204" pitchFamily="34" charset="0"/>
                          <a:ea typeface="Open Sans" panose="020B0606030504020204"/>
                          <a:cs typeface="Calibri" panose="020F0502020204030204" pitchFamily="34" charset="0"/>
                          <a:sym typeface="Open Sans" panose="020B0606030504020204"/>
                        </a:rPr>
                        <a:t>Mô hình random forest</a:t>
                      </a:r>
                      <a:endParaRPr lang="en-US" altLang="en-US" sz="2000" b="1">
                        <a:solidFill>
                          <a:srgbClr val="2A2A2A"/>
                        </a:solidFill>
                        <a:latin typeface="Calibri" panose="020F0502020204030204" pitchFamily="34" charset="0"/>
                        <a:ea typeface="Open Sans" panose="020B0606030504020204"/>
                        <a:cs typeface="Calibri" panose="020F0502020204030204" pitchFamily="34" charset="0"/>
                        <a:sym typeface="Open Sans" panose="020B0606030504020204"/>
                      </a:endParaRPr>
                    </a:p>
                  </p:txBody>
                </p:sp>
                <p:sp>
                  <p:nvSpPr>
                    <p:cNvPr id="63" name="Freeform 12"/>
                    <p:cNvSpPr/>
                    <p:nvPr/>
                  </p:nvSpPr>
                  <p:spPr>
                    <a:xfrm>
                      <a:off x="-1175709" y="-333035"/>
                      <a:ext cx="1035847" cy="600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5847" h="600082">
                          <a:moveTo>
                            <a:pt x="61778" y="0"/>
                          </a:moveTo>
                          <a:lnTo>
                            <a:pt x="974070" y="0"/>
                          </a:lnTo>
                          <a:cubicBezTo>
                            <a:pt x="990454" y="0"/>
                            <a:pt x="1006167" y="6509"/>
                            <a:pt x="1017753" y="18094"/>
                          </a:cubicBezTo>
                          <a:cubicBezTo>
                            <a:pt x="1029338" y="29680"/>
                            <a:pt x="1035847" y="45393"/>
                            <a:pt x="1035847" y="61778"/>
                          </a:cubicBezTo>
                          <a:lnTo>
                            <a:pt x="1035847" y="538304"/>
                          </a:lnTo>
                          <a:cubicBezTo>
                            <a:pt x="1035847" y="554689"/>
                            <a:pt x="1029338" y="570402"/>
                            <a:pt x="1017753" y="581988"/>
                          </a:cubicBezTo>
                          <a:cubicBezTo>
                            <a:pt x="1006167" y="593573"/>
                            <a:pt x="990454" y="600082"/>
                            <a:pt x="974070" y="600082"/>
                          </a:cubicBezTo>
                          <a:lnTo>
                            <a:pt x="61778" y="600082"/>
                          </a:lnTo>
                          <a:cubicBezTo>
                            <a:pt x="27659" y="600082"/>
                            <a:pt x="0" y="572423"/>
                            <a:pt x="0" y="538304"/>
                          </a:cubicBezTo>
                          <a:lnTo>
                            <a:pt x="0" y="61778"/>
                          </a:lnTo>
                          <a:cubicBezTo>
                            <a:pt x="0" y="45393"/>
                            <a:pt x="6509" y="29680"/>
                            <a:pt x="18094" y="18094"/>
                          </a:cubicBezTo>
                          <a:cubicBezTo>
                            <a:pt x="29680" y="6509"/>
                            <a:pt x="45393" y="0"/>
                            <a:pt x="61778" y="0"/>
                          </a:cubicBezTo>
                          <a:close/>
                        </a:path>
                      </a:pathLst>
                    </a:custGeom>
                    <a:solidFill>
                      <a:srgbClr val="CCCCCC"/>
                    </a:solidFill>
                  </p:spPr>
                </p:sp>
              </p:grpSp>
              <p:sp>
                <p:nvSpPr>
                  <p:cNvPr id="22" name="Freeform 6"/>
                  <p:cNvSpPr/>
                  <p:nvPr/>
                </p:nvSpPr>
                <p:spPr>
                  <a:xfrm>
                    <a:off x="26264" y="2655"/>
                    <a:ext cx="796" cy="1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523" h="663574">
                        <a:moveTo>
                          <a:pt x="0" y="0"/>
                        </a:moveTo>
                        <a:lnTo>
                          <a:pt x="505524" y="0"/>
                        </a:lnTo>
                        <a:lnTo>
                          <a:pt x="505524" y="663574"/>
                        </a:lnTo>
                        <a:lnTo>
                          <a:pt x="0" y="6635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360" y="4620"/>
                  <a:ext cx="6554" cy="8286"/>
                  <a:chOff x="3360" y="4620"/>
                  <a:chExt cx="6554" cy="8286"/>
                </a:xfrm>
              </p:grpSpPr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360" y="9900"/>
                    <a:ext cx="6554" cy="3006"/>
                    <a:chOff x="10866" y="2735"/>
                    <a:chExt cx="6554" cy="3006"/>
                  </a:xfrm>
                </p:grpSpPr>
                <p:grpSp>
                  <p:nvGrpSpPr>
                    <p:cNvPr id="24" name="Group 11"/>
                    <p:cNvGrpSpPr/>
                    <p:nvPr/>
                  </p:nvGrpSpPr>
                  <p:grpSpPr>
                    <a:xfrm>
                      <a:off x="10866" y="3346"/>
                      <a:ext cx="6554" cy="2395"/>
                      <a:chOff x="-1494043" y="-277626"/>
                      <a:chExt cx="1720000" cy="628657"/>
                    </a:xfrm>
                  </p:grpSpPr>
                  <p:sp>
                    <p:nvSpPr>
                      <p:cNvPr id="25" name="Freeform 12"/>
                      <p:cNvSpPr/>
                      <p:nvPr/>
                    </p:nvSpPr>
                    <p:spPr>
                      <a:xfrm>
                        <a:off x="-1116136" y="-249051"/>
                        <a:ext cx="1035847" cy="60008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35847" h="600082">
                            <a:moveTo>
                              <a:pt x="61778" y="0"/>
                            </a:moveTo>
                            <a:lnTo>
                              <a:pt x="974070" y="0"/>
                            </a:lnTo>
                            <a:cubicBezTo>
                              <a:pt x="990454" y="0"/>
                              <a:pt x="1006167" y="6509"/>
                              <a:pt x="1017753" y="18094"/>
                            </a:cubicBezTo>
                            <a:cubicBezTo>
                              <a:pt x="1029338" y="29680"/>
                              <a:pt x="1035847" y="45393"/>
                              <a:pt x="1035847" y="61778"/>
                            </a:cubicBezTo>
                            <a:lnTo>
                              <a:pt x="1035847" y="538304"/>
                            </a:lnTo>
                            <a:cubicBezTo>
                              <a:pt x="1035847" y="554689"/>
                              <a:pt x="1029338" y="570402"/>
                              <a:pt x="1017753" y="581988"/>
                            </a:cubicBezTo>
                            <a:cubicBezTo>
                              <a:pt x="1006167" y="593573"/>
                              <a:pt x="990454" y="600082"/>
                              <a:pt x="974070" y="600082"/>
                            </a:cubicBezTo>
                            <a:lnTo>
                              <a:pt x="61778" y="600082"/>
                            </a:lnTo>
                            <a:cubicBezTo>
                              <a:pt x="27659" y="600082"/>
                              <a:pt x="0" y="572423"/>
                              <a:pt x="0" y="538304"/>
                            </a:cubicBezTo>
                            <a:lnTo>
                              <a:pt x="0" y="61778"/>
                            </a:lnTo>
                            <a:cubicBezTo>
                              <a:pt x="0" y="45393"/>
                              <a:pt x="6509" y="29680"/>
                              <a:pt x="18094" y="18094"/>
                            </a:cubicBezTo>
                            <a:cubicBezTo>
                              <a:pt x="29680" y="6509"/>
                              <a:pt x="45393" y="0"/>
                              <a:pt x="61778" y="0"/>
                            </a:cubicBez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</p:spPr>
                  </p:sp>
                  <p:sp>
                    <p:nvSpPr>
                      <p:cNvPr id="26" name="TextBox 13"/>
                      <p:cNvSpPr txBox="1"/>
                      <p:nvPr/>
                    </p:nvSpPr>
                    <p:spPr>
                      <a:xfrm>
                        <a:off x="-1494043" y="-277626"/>
                        <a:ext cx="1720000" cy="628571"/>
                      </a:xfrm>
                      <a:prstGeom prst="rect">
                        <a:avLst/>
                      </a:prstGeom>
                    </p:spPr>
                    <p:txBody>
                      <a:bodyPr lIns="254000" tIns="254000" rIns="254000" bIns="254000" rtlCol="0" anchor="ctr"/>
                      <a:p>
                        <a:pPr algn="ctr">
                          <a:lnSpc>
                            <a:spcPts val="2100"/>
                          </a:lnSpc>
                        </a:pPr>
                        <a:r>
                          <a:rPr lang="en-US" altLang="en-US" sz="2000" b="1">
                            <a:solidFill>
                              <a:srgbClr val="2A2A2A"/>
                            </a:solidFill>
                            <a:latin typeface="Calibri" panose="020F0502020204030204" pitchFamily="34" charset="0"/>
                            <a:ea typeface="Open Sans" panose="020B0606030504020204"/>
                            <a:cs typeface="Calibri" panose="020F0502020204030204" pitchFamily="34" charset="0"/>
                            <a:sym typeface="Open Sans" panose="020B0606030504020204"/>
                          </a:rPr>
                          <a:t>Mô hình XGBoost</a:t>
                        </a:r>
                        <a:endParaRPr lang="en-US" altLang="en-US" sz="2000" b="1">
                          <a:solidFill>
                            <a:srgbClr val="2A2A2A"/>
                          </a:solidFill>
                          <a:latin typeface="Calibri" panose="020F0502020204030204" pitchFamily="34" charset="0"/>
                          <a:ea typeface="Open Sans" panose="020B0606030504020204"/>
                          <a:cs typeface="Calibri" panose="020F0502020204030204" pitchFamily="34" charset="0"/>
                          <a:sym typeface="Open Sans" panose="020B0606030504020204"/>
                        </a:endParaRPr>
                      </a:p>
                    </p:txBody>
                  </p:sp>
                </p:grpSp>
                <p:sp>
                  <p:nvSpPr>
                    <p:cNvPr id="27" name="Freeform 6"/>
                    <p:cNvSpPr/>
                    <p:nvPr/>
                  </p:nvSpPr>
                  <p:spPr>
                    <a:xfrm>
                      <a:off x="13882" y="2735"/>
                      <a:ext cx="796" cy="10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5523" h="663574">
                          <a:moveTo>
                            <a:pt x="0" y="0"/>
                          </a:moveTo>
                          <a:lnTo>
                            <a:pt x="505524" y="0"/>
                          </a:lnTo>
                          <a:lnTo>
                            <a:pt x="505524" y="663574"/>
                          </a:lnTo>
                          <a:lnTo>
                            <a:pt x="0" y="66357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9">
                        <a:extLs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a:blipFill>
                  </p:spPr>
                </p:sp>
              </p:grpSp>
              <p:sp>
                <p:nvSpPr>
                  <p:cNvPr id="13" name="TextBox 13"/>
                  <p:cNvSpPr txBox="1"/>
                  <p:nvPr/>
                </p:nvSpPr>
                <p:spPr>
                  <a:xfrm>
                    <a:off x="4774" y="4620"/>
                    <a:ext cx="3947" cy="2395"/>
                  </a:xfrm>
                  <a:prstGeom prst="rect">
                    <a:avLst/>
                  </a:prstGeom>
                </p:spPr>
                <p:txBody>
                  <a:bodyPr lIns="254000" tIns="254000" rIns="254000" bIns="254000" rtlCol="0" anchor="ctr"/>
                  <a:p>
                    <a:pPr algn="ctr">
                      <a:lnSpc>
                        <a:spcPts val="2100"/>
                      </a:lnSpc>
                    </a:pPr>
                    <a:r>
                      <a:rPr lang="en-US" altLang="en-US" sz="2000" b="1">
                        <a:solidFill>
                          <a:srgbClr val="2A2A2A"/>
                        </a:solidFill>
                        <a:latin typeface="Calibri" panose="020F0502020204030204" pitchFamily="34" charset="0"/>
                        <a:ea typeface="Open Sans" panose="020B0606030504020204"/>
                        <a:cs typeface="Calibri" panose="020F0502020204030204" pitchFamily="34" charset="0"/>
                        <a:sym typeface="Open Sans" panose="020B0606030504020204"/>
                      </a:rPr>
                      <a:t>Mô hình hồi quy tuyến tính logistic</a:t>
                    </a:r>
                    <a:endParaRPr lang="en-US" altLang="en-US" sz="2000" b="1">
                      <a:solidFill>
                        <a:srgbClr val="2A2A2A"/>
                      </a:solidFill>
                      <a:latin typeface="Calibri" panose="020F0502020204030204" pitchFamily="34" charset="0"/>
                      <a:ea typeface="Open Sans" panose="020B0606030504020204"/>
                      <a:cs typeface="Calibri" panose="020F0502020204030204" pitchFamily="34" charset="0"/>
                      <a:sym typeface="Open Sans" panose="020B0606030504020204"/>
                    </a:endParaRPr>
                  </a:p>
                </p:txBody>
              </p:sp>
            </p:grpSp>
          </p:grpSp>
        </p:grpSp>
        <p:sp>
          <p:nvSpPr>
            <p:cNvPr id="66" name="Freeform 6"/>
            <p:cNvSpPr/>
            <p:nvPr/>
          </p:nvSpPr>
          <p:spPr>
            <a:xfrm>
              <a:off x="6377" y="4140"/>
              <a:ext cx="796" cy="1045"/>
            </a:xfrm>
            <a:custGeom>
              <a:avLst/>
              <a:gdLst/>
              <a:ahLst/>
              <a:cxnLst/>
              <a:rect l="l" t="t" r="r" b="b"/>
              <a:pathLst>
                <a:path w="505523" h="663574">
                  <a:moveTo>
                    <a:pt x="0" y="0"/>
                  </a:moveTo>
                  <a:lnTo>
                    <a:pt x="505524" y="0"/>
                  </a:lnTo>
                  <a:lnTo>
                    <a:pt x="505524" y="663574"/>
                  </a:lnTo>
                  <a:lnTo>
                    <a:pt x="0" y="663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2" grpId="0" animBg="1"/>
      <p:bldP spid="5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/>
          <a:srcRect l="24718" t="2749" r="18576" b="5155"/>
          <a:stretch>
            <a:fillRect/>
          </a:stretch>
        </p:blipFill>
        <p:spPr>
          <a:xfrm>
            <a:off x="0" y="0"/>
            <a:ext cx="5943600" cy="1024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53200" y="2405872"/>
            <a:ext cx="12954000" cy="5486400"/>
            <a:chOff x="-1505857" y="276798"/>
            <a:chExt cx="17272000" cy="7315198"/>
          </a:xfrm>
        </p:grpSpPr>
        <p:sp>
          <p:nvSpPr>
            <p:cNvPr id="4" name="TextBox 4"/>
            <p:cNvSpPr txBox="1"/>
            <p:nvPr/>
          </p:nvSpPr>
          <p:spPr>
            <a:xfrm>
              <a:off x="-1505857" y="276798"/>
              <a:ext cx="17272000" cy="6278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 dirty="0" err="1" smtClean="0">
                  <a:solidFill>
                    <a:srgbClr val="FFFFFF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CHƯƠNG</a:t>
              </a:r>
              <a:r>
                <a:rPr lang="en-US" sz="9000" b="1" dirty="0" smtClean="0">
                  <a:solidFill>
                    <a:srgbClr val="FFFFFF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II </a:t>
              </a:r>
              <a:endParaRPr lang="en-US" sz="9000" b="1" dirty="0">
                <a:solidFill>
                  <a:srgbClr val="A1EFB2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THỰC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TRẠNG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GỬI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TIỀN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5400" dirty="0" smtClean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CÓ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KỲ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HẠN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TẠI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NGÂN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HÀNG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5400" dirty="0" smtClean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TMCP VIỆT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NAM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THỊNH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VƯỢNG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5400" dirty="0" smtClean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TRÊN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ĐỊA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BÀN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HÀ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NỘI</a:t>
              </a:r>
              <a:endParaRPr lang="en-US" sz="5400" dirty="0" smtClean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-1302657" y="7591996"/>
              <a:ext cx="396240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12" name="Freeform 6"/>
          <p:cNvSpPr/>
          <p:nvPr/>
        </p:nvSpPr>
        <p:spPr>
          <a:xfrm>
            <a:off x="15697200" y="1003507"/>
            <a:ext cx="2133600" cy="1391147"/>
          </a:xfrm>
          <a:custGeom>
            <a:avLst/>
            <a:gdLst/>
            <a:ahLst/>
            <a:cxnLst/>
            <a:rect l="l" t="t" r="r" b="b"/>
            <a:pathLst>
              <a:path w="2356895" h="1379855">
                <a:moveTo>
                  <a:pt x="0" y="0"/>
                </a:moveTo>
                <a:lnTo>
                  <a:pt x="2356895" y="0"/>
                </a:lnTo>
                <a:lnTo>
                  <a:pt x="2356895" y="1379855"/>
                </a:lnTo>
                <a:lnTo>
                  <a:pt x="0" y="137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7035" y="358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47800" y="797718"/>
            <a:ext cx="16571479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1. GIỚI THIỆU CHUNG</a:t>
            </a:r>
            <a:endParaRPr lang="en-US" altLang="en-US" sz="3600" b="1" u="none" dirty="0">
              <a:solidFill>
                <a:srgbClr val="2A2A2A"/>
              </a:solidFill>
              <a:latin typeface="Calibri" panose="020F0502020204030204" pitchFamily="34" charset="0"/>
              <a:ea typeface="Open Sans Bold" panose="020B0806030504020204" charset="0"/>
              <a:cs typeface="Calibri" panose="020F0502020204030204" pitchFamily="34" charset="0"/>
              <a:sym typeface="Open Sans" panose="020B0606030504020204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5926055" y="1105217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91000" y="800100"/>
            <a:ext cx="13828395" cy="1353820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00000"/>
              </a:lnSpc>
            </a:pPr>
            <a:r>
              <a:rPr lang="en-US" sz="44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NGÂN HÀNG TMCP VIỆT NAM </a:t>
            </a:r>
            <a:endParaRPr lang="en-US" sz="44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algn="ctr">
              <a:lnSpc>
                <a:spcPct val="100000"/>
              </a:lnSpc>
            </a:pPr>
            <a:r>
              <a:rPr lang="en-US" sz="44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THỊNH VƯỢNG</a:t>
            </a:r>
            <a:endParaRPr lang="en-US" sz="44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pic>
        <p:nvPicPr>
          <p:cNvPr id="5" name="Picture 4" descr="d3a70c9c-c2f6-427c-9f2f-a0a3e3b2025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790700"/>
            <a:ext cx="3867150" cy="3611245"/>
          </a:xfrm>
          <a:prstGeom prst="rect">
            <a:avLst/>
          </a:prstGeom>
        </p:spPr>
      </p:pic>
      <p:pic>
        <p:nvPicPr>
          <p:cNvPr id="7" name="Picture 6" descr="84f9089b-9ac8-4241-b970-e0e7db79b7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35" y="5600700"/>
            <a:ext cx="3917315" cy="3206750"/>
          </a:xfrm>
          <a:prstGeom prst="rect">
            <a:avLst/>
          </a:prstGeom>
        </p:spPr>
      </p:pic>
      <p:pic>
        <p:nvPicPr>
          <p:cNvPr id="9" name="Picture 8" descr="van-phong-cho-thue-vpbank-03-mi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790700"/>
            <a:ext cx="4681220" cy="70167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296400" y="2336800"/>
            <a:ext cx="8370570" cy="5171440"/>
            <a:chOff x="14640" y="3680"/>
            <a:chExt cx="13182" cy="8144"/>
          </a:xfrm>
        </p:grpSpPr>
        <p:sp>
          <p:nvSpPr>
            <p:cNvPr id="10" name="TextBox 13"/>
            <p:cNvSpPr txBox="1"/>
            <p:nvPr/>
          </p:nvSpPr>
          <p:spPr>
            <a:xfrm>
              <a:off x="14640" y="3680"/>
              <a:ext cx="13182" cy="8145"/>
            </a:xfrm>
            <a:prstGeom prst="rect">
              <a:avLst/>
            </a:prstGeom>
          </p:spPr>
          <p:txBody>
            <a:bodyPr lIns="254000" tIns="254000" rIns="254000" bIns="254000" rtlCol="0" anchor="ctr"/>
            <a:p>
              <a:pPr algn="just">
                <a:lnSpc>
                  <a:spcPct val="150000"/>
                </a:lnSpc>
              </a:pPr>
              <a:r>
                <a:rPr lang="en-US" altLang="en-US" sz="2400" b="1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Ngày thành lập: 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12/08/1993.</a:t>
              </a:r>
              <a:endParaRPr lang="en-US" altLang="en-US" sz="2400" b="1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b="1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Địa chỉ: 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Số 89 Láng Hạ - P. Láng Hạ - Q. 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Đ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ống 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Đ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a - Tp. Hà Nội</a:t>
              </a:r>
              <a:endParaRPr lang="en-US" altLang="en-US" sz="2400" b="1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en-US" sz="2400" b="1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Mạng lưới hoạt động: 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Tại ngày 31 tháng 12 n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ă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m 2024, Ngân hàng có một (1) Hội sở chính, tám m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ư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ơi (80) chi nhánh, hai tr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ă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m linh bảy (207) phòng giao dịch trên cả n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ư</a:t>
              </a:r>
              <a:r>
                <a:rPr lang="en-US" altLang="en-US" sz="240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ớc và bốn (4) công ty con.</a:t>
              </a:r>
              <a:endParaRPr lang="en-US" altLang="en-US" sz="240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</p:txBody>
        </p:sp>
        <p:pic>
          <p:nvPicPr>
            <p:cNvPr id="11" name="Picture 6" descr="Ngân hàng TMCP Việt Nam Thịnh Vượ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120" y="4260"/>
              <a:ext cx="4778" cy="13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99455" cy="10287000"/>
          </a:xfrm>
          <a:prstGeom prst="rect">
            <a:avLst/>
          </a:prstGeom>
          <a:solidFill>
            <a:srgbClr val="399D4E"/>
          </a:solidFill>
        </p:spPr>
      </p:sp>
      <p:grpSp>
        <p:nvGrpSpPr>
          <p:cNvPr id="3" name="Group 3"/>
          <p:cNvGrpSpPr/>
          <p:nvPr/>
        </p:nvGrpSpPr>
        <p:grpSpPr>
          <a:xfrm>
            <a:off x="-152083" y="2171720"/>
            <a:ext cx="6238875" cy="3678125"/>
            <a:chOff x="-203200" y="0"/>
            <a:chExt cx="8318500" cy="4904167"/>
          </a:xfrm>
        </p:grpSpPr>
        <p:sp>
          <p:nvSpPr>
            <p:cNvPr id="4" name="TextBox 4"/>
            <p:cNvSpPr txBox="1"/>
            <p:nvPr/>
          </p:nvSpPr>
          <p:spPr>
            <a:xfrm>
              <a:off x="-203200" y="2032274"/>
              <a:ext cx="8318500" cy="2871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8000" b="1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CƠ CẤU </a:t>
              </a:r>
              <a:endParaRPr lang="en-US" sz="8000" b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algn="ctr">
                <a:lnSpc>
                  <a:spcPts val="8400"/>
                </a:lnSpc>
              </a:pPr>
              <a:r>
                <a:rPr lang="en-US" sz="8000" b="1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TỔ CHỨC</a:t>
              </a:r>
              <a:endParaRPr lang="en-US" sz="8000" b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298571" y="0"/>
              <a:ext cx="1683912" cy="1521644"/>
            </a:xfrm>
            <a:custGeom>
              <a:avLst/>
              <a:gdLst/>
              <a:ahLst/>
              <a:cxnLst/>
              <a:rect l="l" t="t" r="r" b="b"/>
              <a:pathLst>
                <a:path w="1683912" h="1521644">
                  <a:moveTo>
                    <a:pt x="0" y="0"/>
                  </a:moveTo>
                  <a:lnTo>
                    <a:pt x="1683912" y="0"/>
                  </a:lnTo>
                  <a:lnTo>
                    <a:pt x="1683912" y="1521644"/>
                  </a:lnTo>
                  <a:lnTo>
                    <a:pt x="0" y="1521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6019800" y="495300"/>
            <a:ext cx="774700" cy="1369695"/>
          </a:xfrm>
          <a:custGeom>
            <a:avLst/>
            <a:gdLst/>
            <a:ahLst/>
            <a:cxnLst/>
            <a:rect l="l" t="t" r="r" b="b"/>
            <a:pathLst>
              <a:path w="1032890" h="1826654">
                <a:moveTo>
                  <a:pt x="0" y="0"/>
                </a:moveTo>
                <a:lnTo>
                  <a:pt x="1032890" y="0"/>
                </a:lnTo>
                <a:lnTo>
                  <a:pt x="1032890" y="1826654"/>
                </a:lnTo>
                <a:lnTo>
                  <a:pt x="0" y="182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pic>
        <p:nvPicPr>
          <p:cNvPr id="11" name="Picture 6" descr="Ngân hàng TMCP Việt Nam Thịnh Vượ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8683" y="-114300"/>
            <a:ext cx="352361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7"/>
          <a:srcRect l="8719" r="6009"/>
          <a:stretch>
            <a:fillRect/>
          </a:stretch>
        </p:blipFill>
        <p:spPr>
          <a:xfrm>
            <a:off x="8229600" y="190500"/>
            <a:ext cx="6938010" cy="10066020"/>
          </a:xfrm>
          <a:prstGeom prst="rect">
            <a:avLst/>
          </a:prstGeom>
          <a:ln>
            <a:noFill/>
          </a:ln>
        </p:spPr>
      </p:pic>
      <p:sp>
        <p:nvSpPr>
          <p:cNvPr id="14" name="Freeform 6"/>
          <p:cNvSpPr/>
          <p:nvPr/>
        </p:nvSpPr>
        <p:spPr>
          <a:xfrm>
            <a:off x="17597455" y="8842203"/>
            <a:ext cx="1536791" cy="1413848"/>
          </a:xfrm>
          <a:custGeom>
            <a:avLst/>
            <a:gdLst/>
            <a:ahLst/>
            <a:cxnLst/>
            <a:rect l="l" t="t" r="r" b="b"/>
            <a:pathLst>
              <a:path w="1536791" h="1413848">
                <a:moveTo>
                  <a:pt x="0" y="0"/>
                </a:moveTo>
                <a:lnTo>
                  <a:pt x="1536791" y="0"/>
                </a:lnTo>
                <a:lnTo>
                  <a:pt x="1536791" y="1413848"/>
                </a:lnTo>
                <a:lnTo>
                  <a:pt x="0" y="1413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47800" y="797718"/>
            <a:ext cx="16571479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spcBef>
                <a:spcPct val="0"/>
              </a:spcBef>
            </a:pPr>
            <a:r>
              <a:rPr lang="en-US" sz="36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2.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 KẾT QUẢ HOẠT 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ỘNG KINH DOANH GIAI 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OẠN 2022-2024</a:t>
            </a:r>
            <a:endParaRPr lang="en-US" altLang="en-US" sz="3600" b="1" u="none" dirty="0">
              <a:solidFill>
                <a:srgbClr val="2A2A2A"/>
              </a:solidFill>
              <a:latin typeface="Calibri" panose="020F0502020204030204" pitchFamily="34" charset="0"/>
              <a:ea typeface="Open Sans Bold" panose="020B0806030504020204" charset="0"/>
              <a:cs typeface="Calibri" panose="020F0502020204030204" pitchFamily="34" charset="0"/>
              <a:sym typeface="Open Sans" panose="020B0606030504020204"/>
            </a:endParaRPr>
          </a:p>
        </p:txBody>
      </p:sp>
      <p:sp>
        <p:nvSpPr>
          <p:cNvPr id="5" name="Freeform 8"/>
          <p:cNvSpPr/>
          <p:nvPr/>
        </p:nvSpPr>
        <p:spPr>
          <a:xfrm>
            <a:off x="16535409" y="8496071"/>
            <a:ext cx="2892505" cy="2924408"/>
          </a:xfrm>
          <a:custGeom>
            <a:avLst/>
            <a:gdLst/>
            <a:ahLst/>
            <a:cxnLst/>
            <a:rect l="l" t="t" r="r" b="b"/>
            <a:pathLst>
              <a:path w="2892505" h="2924408">
                <a:moveTo>
                  <a:pt x="0" y="0"/>
                </a:moveTo>
                <a:lnTo>
                  <a:pt x="2892506" y="0"/>
                </a:lnTo>
                <a:lnTo>
                  <a:pt x="2892506" y="2924408"/>
                </a:lnTo>
                <a:lnTo>
                  <a:pt x="0" y="292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 descr="download (1)"/>
          <p:cNvPicPr>
            <a:picLocks noChangeAspect="1"/>
          </p:cNvPicPr>
          <p:nvPr/>
        </p:nvPicPr>
        <p:blipFill>
          <a:blip r:embed="rId4"/>
          <a:srcRect b="50000"/>
          <a:stretch>
            <a:fillRect/>
          </a:stretch>
        </p:blipFill>
        <p:spPr>
          <a:xfrm>
            <a:off x="685800" y="2476500"/>
            <a:ext cx="16697960" cy="6944995"/>
          </a:xfrm>
          <a:prstGeom prst="rect">
            <a:avLst/>
          </a:prstGeom>
        </p:spPr>
      </p:pic>
      <p:pic>
        <p:nvPicPr>
          <p:cNvPr id="9" name="Picture 6" descr="Ngân hàng TMCP Việt Nam Thịnh Vượ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63800" y="114300"/>
            <a:ext cx="303403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>
            <a:off x="320622" y="9405620"/>
            <a:ext cx="1028753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209675" y="9182100"/>
            <a:ext cx="16324580" cy="904240"/>
            <a:chOff x="3480" y="16020"/>
            <a:chExt cx="23384" cy="1424"/>
          </a:xfrm>
        </p:grpSpPr>
        <p:sp>
          <p:nvSpPr>
            <p:cNvPr id="54" name="Rounded Rectangle 53"/>
            <p:cNvSpPr/>
            <p:nvPr/>
          </p:nvSpPr>
          <p:spPr>
            <a:xfrm>
              <a:off x="3794" y="16140"/>
              <a:ext cx="23070" cy="130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TextBox 9"/>
            <p:cNvSpPr txBox="1"/>
            <p:nvPr/>
          </p:nvSpPr>
          <p:spPr>
            <a:xfrm>
              <a:off x="3480" y="16020"/>
              <a:ext cx="22560" cy="13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269875" lvl="1" algn="just"/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Lạm phát và rủi ro toàn cầu làm t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ă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ng chi phí cho VPBank, nh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ư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ng ngân hàng vẫn duy trì t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ă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ng tr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ư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ởng tín dụng và lợi nhuận ổn 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đ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ịnh nhờ tận dụng kinh tế phục hồi và gia t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ă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ng huy 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đ</a:t>
              </a:r>
              <a:r>
                <a:rPr lang="en-US" altLang="en-US" sz="2700" dirty="0">
                  <a:solidFill>
                    <a:srgbClr val="2A2A2A"/>
                  </a:solidFill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ộng vốn.</a:t>
              </a:r>
              <a:endParaRPr lang="en-US" altLang="en-US" sz="27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</p:txBody>
        </p:sp>
      </p:grpSp>
      <p:sp>
        <p:nvSpPr>
          <p:cNvPr id="3" name="Freeform 8"/>
          <p:cNvSpPr/>
          <p:nvPr/>
        </p:nvSpPr>
        <p:spPr>
          <a:xfrm>
            <a:off x="16916409" y="8877071"/>
            <a:ext cx="2892505" cy="2924408"/>
          </a:xfrm>
          <a:custGeom>
            <a:avLst/>
            <a:gdLst/>
            <a:ahLst/>
            <a:cxnLst/>
            <a:rect l="l" t="t" r="r" b="b"/>
            <a:pathLst>
              <a:path w="2892505" h="2924408">
                <a:moveTo>
                  <a:pt x="0" y="0"/>
                </a:moveTo>
                <a:lnTo>
                  <a:pt x="2892506" y="0"/>
                </a:lnTo>
                <a:lnTo>
                  <a:pt x="2892506" y="2924408"/>
                </a:lnTo>
                <a:lnTo>
                  <a:pt x="0" y="292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 descr="download (1)"/>
          <p:cNvPicPr>
            <a:picLocks noChangeAspect="1"/>
          </p:cNvPicPr>
          <p:nvPr/>
        </p:nvPicPr>
        <p:blipFill>
          <a:blip r:embed="rId4"/>
          <a:srcRect t="50000"/>
          <a:stretch>
            <a:fillRect/>
          </a:stretch>
        </p:blipFill>
        <p:spPr>
          <a:xfrm>
            <a:off x="1219200" y="2019300"/>
            <a:ext cx="16163290" cy="6722110"/>
          </a:xfrm>
          <a:prstGeom prst="rect">
            <a:avLst/>
          </a:prstGeom>
        </p:spPr>
      </p:pic>
      <p:pic>
        <p:nvPicPr>
          <p:cNvPr id="11" name="Picture 6" descr="Ngân hàng TMCP Việt Nam Thịnh Vượ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63800" y="114300"/>
            <a:ext cx="303403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0"/>
          <p:cNvSpPr txBox="1"/>
          <p:nvPr/>
        </p:nvSpPr>
        <p:spPr>
          <a:xfrm>
            <a:off x="1447800" y="797718"/>
            <a:ext cx="16571479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spcBef>
                <a:spcPct val="0"/>
              </a:spcBef>
            </a:pPr>
            <a:r>
              <a:rPr lang="en-US" sz="36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2.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 KẾT QUẢ HOẠT 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ỘNG KINH DOANH GIAI 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OẠN 2022-2024</a:t>
            </a:r>
            <a:endParaRPr lang="en-US" altLang="en-US" sz="3600" b="1" u="none" dirty="0">
              <a:solidFill>
                <a:srgbClr val="2A2A2A"/>
              </a:solidFill>
              <a:latin typeface="Calibri" panose="020F0502020204030204" pitchFamily="34" charset="0"/>
              <a:ea typeface="Open Sans Bold" panose="020B0806030504020204" charset="0"/>
              <a:cs typeface="Calibri" panose="020F0502020204030204" pitchFamily="3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grpSp>
        <p:nvGrpSpPr>
          <p:cNvPr id="3" name="Group 3"/>
          <p:cNvGrpSpPr/>
          <p:nvPr/>
        </p:nvGrpSpPr>
        <p:grpSpPr>
          <a:xfrm>
            <a:off x="-380910" y="1257320"/>
            <a:ext cx="11458575" cy="7656194"/>
            <a:chOff x="-2444629" y="-1015153"/>
            <a:chExt cx="15278100" cy="10208259"/>
          </a:xfrm>
        </p:grpSpPr>
        <p:sp>
          <p:nvSpPr>
            <p:cNvPr id="4" name="TextBox 4"/>
            <p:cNvSpPr txBox="1"/>
            <p:nvPr/>
          </p:nvSpPr>
          <p:spPr>
            <a:xfrm>
              <a:off x="-311029" y="-1015153"/>
              <a:ext cx="13144500" cy="14359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algn="l">
                <a:lnSpc>
                  <a:spcPct val="100000"/>
                </a:lnSpc>
                <a:buFont typeface="Wingdings" panose="05000000000000000000" charset="0"/>
                <a:buNone/>
              </a:pPr>
              <a:r>
                <a:rPr lang="en-US" altLang="en-US" sz="7000" b="1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Kết quả đạt được</a:t>
              </a:r>
              <a:endParaRPr lang="en-US" altLang="en-US" sz="70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042549" y="1149773"/>
              <a:ext cx="10485967" cy="80433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ct val="100000"/>
                </a:lnSpc>
                <a:buFont typeface="Arial" panose="020B0604020202090204" pitchFamily="34" charset="0"/>
                <a:buChar char="•"/>
              </a:pPr>
              <a:r>
                <a:rPr lang="en-US" altLang="en-US" sz="2800" b="1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Tiền gửi tăng 46.4% từ 303 nghìn tỷ (2022) lên 485 nghìn tỷ (2024).</a:t>
              </a:r>
              <a:endPara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algn="just">
                <a:lnSpc>
                  <a:spcPct val="100000"/>
                </a:lnSpc>
              </a:pPr>
              <a:endPara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marL="342900" indent="-342900" algn="just">
                <a:lnSpc>
                  <a:spcPct val="100000"/>
                </a:lnSpc>
                <a:buFont typeface="Arial" panose="020B0604020202090204" pitchFamily="34" charset="0"/>
                <a:buChar char="•"/>
              </a:pPr>
              <a:r>
                <a:rPr lang="en-US" altLang="en-US" sz="2800" b="1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Tiền gửi kỳ hạn tăng 67.2%, chiếm tỷ trọng lớn trong cơ cấu huy động.</a:t>
              </a:r>
              <a:endPara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algn="just">
                <a:lnSpc>
                  <a:spcPct val="100000"/>
                </a:lnSpc>
              </a:pPr>
              <a:endPara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marL="342900" indent="-342900" algn="just">
                <a:lnSpc>
                  <a:spcPct val="100000"/>
                </a:lnSpc>
                <a:buFont typeface="Arial" panose="020B0604020202090204" pitchFamily="34" charset="0"/>
                <a:buChar char="•"/>
              </a:pPr>
              <a:r>
                <a:rPr lang="en-US" altLang="en-US" sz="2800" b="1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Cơ cấu vốn chuyển dịch bền vững, giảm tiền gửi không kỳ hạn.</a:t>
              </a:r>
              <a:endPara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algn="just">
                <a:lnSpc>
                  <a:spcPct val="100000"/>
                </a:lnSpc>
              </a:pPr>
              <a:endPara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marL="342900" indent="-342900" algn="just">
                <a:lnSpc>
                  <a:spcPct val="100000"/>
                </a:lnSpc>
                <a:buFont typeface="Arial" panose="020B0604020202090204" pitchFamily="34" charset="0"/>
                <a:buChar char="•"/>
              </a:pPr>
              <a:r>
                <a:rPr lang="en-US" altLang="en-US" sz="2800" b="1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Tăng tỷ lệ tiền gửi kỳ hạn giúp ngân hàng lập kế hoạch tài chính hiệu quả.</a:t>
              </a:r>
              <a:endPara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algn="just">
                <a:lnSpc>
                  <a:spcPct val="100000"/>
                </a:lnSpc>
              </a:pPr>
              <a:endPara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marL="342900" indent="-342900" algn="just">
                <a:lnSpc>
                  <a:spcPct val="100000"/>
                </a:lnSpc>
                <a:buFont typeface="Arial" panose="020B0604020202090204" pitchFamily="34" charset="0"/>
                <a:buChar char="•"/>
              </a:pPr>
              <a:r>
                <a:rPr lang="en-US" altLang="en-US" sz="2800" b="1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Chuyển hướng nguồn vốn giúp ổn định tài chính, giảm rủi ro thanh khoản.</a:t>
              </a:r>
              <a:endPara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-2444629" y="-405553"/>
              <a:ext cx="1683912" cy="1521644"/>
            </a:xfrm>
            <a:custGeom>
              <a:avLst/>
              <a:gdLst/>
              <a:ahLst/>
              <a:cxnLst/>
              <a:rect l="l" t="t" r="r" b="b"/>
              <a:pathLst>
                <a:path w="1683912" h="1521644">
                  <a:moveTo>
                    <a:pt x="0" y="0"/>
                  </a:moveTo>
                  <a:lnTo>
                    <a:pt x="1683912" y="0"/>
                  </a:lnTo>
                  <a:lnTo>
                    <a:pt x="1683912" y="1521644"/>
                  </a:lnTo>
                  <a:lnTo>
                    <a:pt x="0" y="1521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335452" y="571363"/>
            <a:ext cx="8321040" cy="5808980"/>
            <a:chOff x="-1681480" y="-1624753"/>
            <a:chExt cx="11094720" cy="7745306"/>
          </a:xfrm>
        </p:grpSpPr>
        <p:sp>
          <p:nvSpPr>
            <p:cNvPr id="8" name="TextBox 8"/>
            <p:cNvSpPr txBox="1"/>
            <p:nvPr/>
          </p:nvSpPr>
          <p:spPr>
            <a:xfrm>
              <a:off x="-293794" y="-608905"/>
              <a:ext cx="8318500" cy="1435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b="1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Hạn chế</a:t>
              </a:r>
              <a:endParaRPr lang="en-US" sz="7000" b="1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681480" y="1524847"/>
              <a:ext cx="11094720" cy="45957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39750" lvl="1" indent="-269875" algn="just">
                <a:lnSpc>
                  <a:spcPct val="100000"/>
                </a:lnSpc>
                <a:buFont typeface="Arial" panose="020B0604020202090204"/>
                <a:buChar char="•"/>
              </a:pP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Phụ thuộc lớn vào tiền gửi kỳ hạn (85.85%) tạo rủi ro tập trung.</a:t>
              </a:r>
              <a:endParaRPr lang="en-US" altLang="en-US" sz="28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marL="539750" lvl="1" indent="-269875" algn="just">
                <a:lnSpc>
                  <a:spcPct val="100000"/>
                </a:lnSpc>
                <a:buFont typeface="Arial" panose="020B0604020202090204"/>
                <a:buChar char="•"/>
              </a:pPr>
              <a:endParaRPr lang="en-US" altLang="en-US" sz="28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marL="539750" lvl="1" indent="-269875" algn="just">
                <a:lnSpc>
                  <a:spcPct val="100000"/>
                </a:lnSpc>
                <a:buFont typeface="Arial" panose="020B0604020202090204"/>
                <a:buChar char="•"/>
              </a:pP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Biến 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đ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ộng lãi suất và hành vi khách hàng có thể ảnh h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ư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ởng nguồn vốn.</a:t>
              </a:r>
              <a:endParaRPr lang="en-US" altLang="en-US" sz="28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marL="539750" lvl="1" indent="-269875" algn="just">
                <a:lnSpc>
                  <a:spcPct val="100000"/>
                </a:lnSpc>
                <a:buFont typeface="Arial" panose="020B0604020202090204"/>
                <a:buChar char="•"/>
              </a:pPr>
              <a:endParaRPr lang="en-US" altLang="en-US" sz="28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  <a:p>
              <a:pPr marL="539750" lvl="1" indent="-269875" algn="just">
                <a:lnSpc>
                  <a:spcPct val="100000"/>
                </a:lnSpc>
                <a:buFont typeface="Arial" panose="020B0604020202090204"/>
                <a:buChar char="•"/>
              </a:pP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Cần 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đ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a dạng hóa nguồn huy 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đ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ộng 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đ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ể nâng cao tính linh hoạt và ổn 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đ</a:t>
              </a:r>
              <a:r>
                <a:rPr lang="en-US" altLang="en-US" sz="28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ịnh.</a:t>
              </a:r>
              <a:endParaRPr lang="en-US" altLang="en-US" sz="28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-1326727" y="-1624753"/>
              <a:ext cx="1032890" cy="1826654"/>
            </a:xfrm>
            <a:custGeom>
              <a:avLst/>
              <a:gdLst/>
              <a:ahLst/>
              <a:cxnLst/>
              <a:rect l="l" t="t" r="r" b="b"/>
              <a:pathLst>
                <a:path w="1032890" h="1826654">
                  <a:moveTo>
                    <a:pt x="0" y="0"/>
                  </a:moveTo>
                  <a:lnTo>
                    <a:pt x="1032890" y="0"/>
                  </a:lnTo>
                  <a:lnTo>
                    <a:pt x="1032890" y="1826654"/>
                  </a:lnTo>
                  <a:lnTo>
                    <a:pt x="0" y="1826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pic>
        <p:nvPicPr>
          <p:cNvPr id="11" name="Picture 6" descr="Ngân hàng TMCP Việt Nam Thịnh Vượ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63800" y="114300"/>
            <a:ext cx="303403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892" y="377412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id="32" name="Pictur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6545815" y="1536382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4"/>
          <p:cNvSpPr txBox="1"/>
          <p:nvPr/>
        </p:nvSpPr>
        <p:spPr>
          <a:xfrm>
            <a:off x="416560" y="3924300"/>
            <a:ext cx="3752850" cy="172402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3500"/>
              </a:lnSpc>
            </a:pPr>
            <a:r>
              <a:rPr lang="en-US" sz="2400" b="1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Lãi</a:t>
            </a:r>
            <a:r>
              <a:rPr lang="en-US" sz="2400" b="1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b="1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suất</a:t>
            </a:r>
            <a:endParaRPr lang="en-US" sz="2400" b="1" dirty="0" err="1" smtClean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1066800" y="5151120"/>
            <a:ext cx="3102610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Tình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hình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kinh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tế</a:t>
            </a:r>
            <a:endParaRPr lang="en-US" sz="2400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1295400" y="3165475"/>
            <a:ext cx="2495550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Thời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gian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gửi</a:t>
            </a:r>
            <a:endParaRPr lang="en-US" sz="2400" dirty="0" err="1" smtClean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982980" y="6133465"/>
            <a:ext cx="3201670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Hình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thức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trả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lãi</a:t>
            </a:r>
            <a:endParaRPr lang="en-US" sz="2400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454660" y="7277100"/>
            <a:ext cx="3668395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Cạnh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tranh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giữa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các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ngân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hàng</a:t>
            </a:r>
            <a:endParaRPr lang="en-US" sz="2400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54" name="TextBox 33"/>
          <p:cNvSpPr txBox="1"/>
          <p:nvPr/>
        </p:nvSpPr>
        <p:spPr>
          <a:xfrm>
            <a:off x="12003405" y="2111375"/>
            <a:ext cx="1866900" cy="105346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lang="en-US" sz="1500" dirty="0">
              <a:solidFill>
                <a:srgbClr val="2A2A2A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64" name="TextBox 43"/>
          <p:cNvSpPr txBox="1"/>
          <p:nvPr/>
        </p:nvSpPr>
        <p:spPr>
          <a:xfrm>
            <a:off x="8022590" y="8496300"/>
            <a:ext cx="2495550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lang="en-US" sz="1500" dirty="0">
              <a:solidFill>
                <a:srgbClr val="2A2A2A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70" name="TextBox 49"/>
          <p:cNvSpPr txBox="1"/>
          <p:nvPr/>
        </p:nvSpPr>
        <p:spPr>
          <a:xfrm>
            <a:off x="4499610" y="7890510"/>
            <a:ext cx="1866900" cy="105346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lang="en-US" sz="1500" dirty="0">
              <a:solidFill>
                <a:srgbClr val="2A2A2A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76" name="TextBox 10"/>
          <p:cNvSpPr txBox="1"/>
          <p:nvPr/>
        </p:nvSpPr>
        <p:spPr>
          <a:xfrm>
            <a:off x="1447800" y="2594029"/>
            <a:ext cx="16002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36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CÁC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YẾU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TỐ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ẢNH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HƯỞNG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ĐẾN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HÀNH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VI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GỬI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TIỀN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CÓ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KỲ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HẠN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ĐỐI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VỚI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KHÁCH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HÀNG</a:t>
            </a:r>
            <a:endParaRPr lang="en-US" sz="2800" b="1" dirty="0">
              <a:solidFill>
                <a:srgbClr val="2A2A2A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4343400" y="3695700"/>
            <a:ext cx="11669395" cy="3937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Lãi suất tiền gửi có kỳ hạn quan trọng với cả khách hàng và ngân hàng.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Với khách hàng: ảnh 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ởng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ến lựa chọn sản phẩm và chiến l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ợc tiết kiệm,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ầu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Với ngân hàng: là công cụ thu hút vốn và duy trì ổn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 tài chính.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Lãi suất biến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ộng theo ngân hàng, kỳ hạn gửi và thị tr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tài chính.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470400" y="3238500"/>
            <a:ext cx="11669395" cy="5511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Thời gian gửi ảnh 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ởng lớn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ến lãi suất tiền gửi có kỳ hạn.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 gửi dài hạn (≥ 1 n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m)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ợc áp dụng lãi suất cao hơn, giúp ngân hàng ổn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 nguồn vốn và lập kế hoạch tài chính hiệu quả.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 gửi dài hạn hỗ trợ hoạt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ộng cho vay và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ầu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dài hạn của ngân hàng.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 gửi ngắn hạn (&lt; 6 tháng) có lãi suất thấp hơn do tính linh hoạt rút tiền và rủi ro dòng vốn không ổn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Lãi suất thấp ở kỳ hạn ngắn bù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ắp cho sự không chắc chắn về thanh khoản của ngân hàng.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4470400" y="3086100"/>
            <a:ext cx="12853035" cy="6296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Lãi suất tiền gửi chịu ảnh 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ởng bởi nội tại ngân hàng và kinh tế v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ĩ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mô.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Chính sách tiền tệ của ngân hàng trung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là yếu tố quyết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 chính.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Khi ngân hàng trung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lãi suất cơ bản, các ngân hàng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mại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lãi suất tiền gửi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thu hút vốn.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Khi giảm lãi suất cơ bản, ngân hàng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mại hạ lãi suất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giảm chi phí và duy trì cạnh tranh.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Lạm phát cao làm ngân hàng trung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lãi suất, kéo theo lãi suất tiền gửi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bảo vệ giá trị tài sản.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Trong suy thoái kinh tế, lãi suất giảm nhằm kích thích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ầu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và chi tiêu, dẫn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ến lãi suất tiền gửi giảm.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4572000" y="4799330"/>
            <a:ext cx="12853035" cy="1377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Trả lãi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 kỳ (tháng, qu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ý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, n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m)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có lãi suất thấp hơn.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Trả lãi cuối kỳ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có lãi suất cao hơn do khách hàng nhận lãi một lần khi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áo hạn.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9610" y="4381500"/>
            <a:ext cx="12853035" cy="3787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Cạnh tranh giữa các ngân hàng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mại ảnh 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ởng mạnh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ến lãi suất tiền gửi.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Ngân hàng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iều chỉnh lãi suất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thu hút khách hàng,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ặc biệt trong các ch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trình khuyến mãi và dịp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ặc biệt.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Thị tr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cạnh tranh gay gắt buộc ngân hàng nâng lãi suất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sức hấp dẫn.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Ngoài lãi suất, ngân hàng còn cải thiện dịch vụ phụ trợ nhằm giữ chân khách hàng lâu dài.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9" name="TextBox 30"/>
          <p:cNvSpPr txBox="1"/>
          <p:nvPr/>
        </p:nvSpPr>
        <p:spPr>
          <a:xfrm>
            <a:off x="1447800" y="797718"/>
            <a:ext cx="16571479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altLang="en-US" sz="3600" b="1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3. CÁC NHÂN TỐ ẢNH HƯỞNG ĐẾN HOẠT ĐỘNG GỬI TIỀN CÓ KỲ HẠN TẠI NGÂN HÀNG TMCP VIỆT NAM THỊNH VƯỢNG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6" grpId="0"/>
      <p:bldP spid="19" grpId="1"/>
      <p:bldP spid="36" grpId="1"/>
      <p:bldP spid="6" grpId="0"/>
      <p:bldP spid="6" grpId="1"/>
      <p:bldP spid="29" grpId="0"/>
      <p:bldP spid="6" grpId="2"/>
      <p:bldP spid="7" grpId="0"/>
      <p:bldP spid="7" grpId="1"/>
      <p:bldP spid="7" grpId="2"/>
      <p:bldP spid="7" grpId="3"/>
      <p:bldP spid="7" grpId="4"/>
      <p:bldP spid="26" grpId="0"/>
      <p:bldP spid="8" grpId="0"/>
      <p:bldP spid="8" grpId="1"/>
      <p:bldP spid="8" grpId="3"/>
      <p:bldP spid="8" grpId="4"/>
      <p:bldP spid="38" grpId="0"/>
      <p:bldP spid="10" grpId="1"/>
      <p:bldP spid="10" grpId="3"/>
      <p:bldP spid="10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47800" y="797718"/>
            <a:ext cx="16571479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spcBef>
                <a:spcPct val="0"/>
              </a:spcBef>
            </a:pP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3. C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Á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C NH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Â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N TỐ ẢNH H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ỞNG 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ẾN HOẠT 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ỘNG GỬI TIỀN C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Ó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 KỲ HẠN TẠI NG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Â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N H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À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NG TMCP VIỆT NAM THỊNH V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ỢNG</a:t>
            </a:r>
            <a:endParaRPr lang="en-US" altLang="en-US" sz="3600" b="1" u="none" dirty="0">
              <a:solidFill>
                <a:srgbClr val="2A2A2A"/>
              </a:solidFill>
              <a:latin typeface="Calibri" panose="020F0502020204030204" pitchFamily="34" charset="0"/>
              <a:ea typeface="Open Sans Bold" panose="020B0806030504020204" charset="0"/>
              <a:cs typeface="Calibri" panose="020F0502020204030204" pitchFamily="34" charset="0"/>
              <a:sym typeface="Open Sans" panose="020B0606030504020204"/>
            </a:endParaRPr>
          </a:p>
        </p:txBody>
      </p:sp>
      <p:sp>
        <p:nvSpPr>
          <p:cNvPr id="3" name="Freeform 8"/>
          <p:cNvSpPr/>
          <p:nvPr/>
        </p:nvSpPr>
        <p:spPr>
          <a:xfrm>
            <a:off x="16916409" y="8877071"/>
            <a:ext cx="2892505" cy="2924408"/>
          </a:xfrm>
          <a:custGeom>
            <a:avLst/>
            <a:gdLst/>
            <a:ahLst/>
            <a:cxnLst/>
            <a:rect l="l" t="t" r="r" b="b"/>
            <a:pathLst>
              <a:path w="2892505" h="2924408">
                <a:moveTo>
                  <a:pt x="0" y="0"/>
                </a:moveTo>
                <a:lnTo>
                  <a:pt x="2892506" y="0"/>
                </a:lnTo>
                <a:lnTo>
                  <a:pt x="2892506" y="2924408"/>
                </a:lnTo>
                <a:lnTo>
                  <a:pt x="0" y="292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6" descr="Ngân hàng TMCP Việt Nam Thịnh Vượ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63800" y="-114300"/>
            <a:ext cx="303403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/>
          <a:srcRect l="24718" t="2749" r="18576" b="5155"/>
          <a:stretch>
            <a:fillRect/>
          </a:stretch>
        </p:blipFill>
        <p:spPr>
          <a:xfrm>
            <a:off x="0" y="0"/>
            <a:ext cx="5943600" cy="1024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53200" y="2405872"/>
            <a:ext cx="12954000" cy="7004828"/>
            <a:chOff x="-1505857" y="276798"/>
            <a:chExt cx="17272000" cy="9339768"/>
          </a:xfrm>
        </p:grpSpPr>
        <p:sp>
          <p:nvSpPr>
            <p:cNvPr id="4" name="TextBox 4"/>
            <p:cNvSpPr txBox="1"/>
            <p:nvPr/>
          </p:nvSpPr>
          <p:spPr>
            <a:xfrm>
              <a:off x="-1505857" y="276798"/>
              <a:ext cx="17272000" cy="8494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 dirty="0" err="1" smtClean="0">
                  <a:solidFill>
                    <a:srgbClr val="FFFFFF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CHƯƠNG</a:t>
              </a:r>
              <a:r>
                <a:rPr lang="en-US" sz="9000" b="1" dirty="0" smtClean="0">
                  <a:solidFill>
                    <a:srgbClr val="FFFFFF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III </a:t>
              </a:r>
              <a:endParaRPr lang="en-US" sz="9000" b="1" dirty="0">
                <a:solidFill>
                  <a:srgbClr val="A1EFB2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PHƯƠNG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PHÁP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NGHIÊN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CỨU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5400" dirty="0" smtClean="0">
                <a:solidFill>
                  <a:srgbClr val="FFFFFF"/>
                </a:solidFill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PHÂN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TÍCH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VÀ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XÂY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DỰNG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5400" dirty="0" smtClean="0">
                <a:solidFill>
                  <a:srgbClr val="FFFFFF"/>
                </a:solidFill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MÔ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HÌNH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DỰ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BÁO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5400" dirty="0" smtClean="0">
                <a:solidFill>
                  <a:srgbClr val="FFFFFF"/>
                </a:solidFill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XU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HƯỚNG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TIỀN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GỬI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CÓ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KỲ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HẠN</a:t>
              </a:r>
              <a:endParaRPr lang="en-US" sz="5400" dirty="0" smtClean="0">
                <a:solidFill>
                  <a:srgbClr val="FFFFFF"/>
                </a:solidFill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TẠI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NGÂN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HÀNG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TMCP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VIỆT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NAM </a:t>
              </a:r>
              <a:endParaRPr lang="en-US" sz="5400" dirty="0" smtClean="0">
                <a:solidFill>
                  <a:srgbClr val="FFFFFF"/>
                </a:solidFill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THỊNH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VƯỢNG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KHU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VỰC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HÀ</a:t>
              </a:r>
              <a:r>
                <a:rPr lang="en-US" sz="5400" dirty="0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NỘI</a:t>
              </a:r>
              <a:endParaRPr lang="en-US" sz="5400" dirty="0" smtClean="0">
                <a:solidFill>
                  <a:srgbClr val="FFFFFF"/>
                </a:solidFill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-1201057" y="9616566"/>
              <a:ext cx="396240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12" name="Freeform 6"/>
          <p:cNvSpPr/>
          <p:nvPr/>
        </p:nvSpPr>
        <p:spPr>
          <a:xfrm>
            <a:off x="15697200" y="1003507"/>
            <a:ext cx="2133600" cy="1391147"/>
          </a:xfrm>
          <a:custGeom>
            <a:avLst/>
            <a:gdLst/>
            <a:ahLst/>
            <a:cxnLst/>
            <a:rect l="l" t="t" r="r" b="b"/>
            <a:pathLst>
              <a:path w="2356895" h="1379855">
                <a:moveTo>
                  <a:pt x="0" y="0"/>
                </a:moveTo>
                <a:lnTo>
                  <a:pt x="2356895" y="0"/>
                </a:lnTo>
                <a:lnTo>
                  <a:pt x="2356895" y="1379855"/>
                </a:lnTo>
                <a:lnTo>
                  <a:pt x="0" y="137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grpSp>
        <p:nvGrpSpPr>
          <p:cNvPr id="3" name="Group 3"/>
          <p:cNvGrpSpPr/>
          <p:nvPr/>
        </p:nvGrpSpPr>
        <p:grpSpPr>
          <a:xfrm>
            <a:off x="1733550" y="1727086"/>
            <a:ext cx="6590377" cy="2191964"/>
            <a:chOff x="0" y="0"/>
            <a:chExt cx="8787170" cy="292261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78717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dirty="0" err="1" smtClean="0">
                  <a:solidFill>
                    <a:schemeClr val="bg1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VPBank</a:t>
              </a:r>
              <a:endParaRPr lang="en-US" sz="9000" dirty="0">
                <a:solidFill>
                  <a:schemeClr val="bg1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3018"/>
              <a:ext cx="878717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dirty="0">
                  <a:solidFill>
                    <a:schemeClr val="bg1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What to Know</a:t>
              </a:r>
              <a:endParaRPr lang="en-US" sz="3000" b="1" dirty="0">
                <a:solidFill>
                  <a:schemeClr val="bg1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829800" y="1081165"/>
          <a:ext cx="7277100" cy="7493112"/>
        </p:xfrm>
        <a:graphic>
          <a:graphicData uri="http://schemas.openxmlformats.org/drawingml/2006/table">
            <a:tbl>
              <a:tblPr/>
              <a:tblGrid>
                <a:gridCol w="7277100"/>
              </a:tblGrid>
              <a:tr h="1248852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u="sng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1.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Tính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cấp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thiết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của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đề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tài</a:t>
                      </a:r>
                      <a:endParaRPr lang="en-US" sz="1100" dirty="0">
                        <a:latin typeface="Open Sans Bold" panose="020B0806030504020204" charset="0"/>
                        <a:ea typeface="Open Sans Bold" panose="020B0806030504020204" charset="0"/>
                        <a:cs typeface="Open Sans Bold" panose="020B080603050402020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u="sng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2.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Mục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tiêu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nghiên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cứu</a:t>
                      </a:r>
                      <a:endParaRPr lang="en-US" sz="1100" dirty="0">
                        <a:latin typeface="Open Sans Bold" panose="020B0806030504020204" charset="0"/>
                        <a:ea typeface="Open Sans Bold" panose="020B0806030504020204" charset="0"/>
                        <a:cs typeface="Open Sans Bold" panose="020B080603050402020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u="sng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3.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Đối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tượng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và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phạm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vi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nghiên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cứu</a:t>
                      </a:r>
                      <a:endParaRPr lang="en-US" sz="1100" dirty="0">
                        <a:latin typeface="Open Sans Bold" panose="020B0806030504020204" charset="0"/>
                        <a:ea typeface="Open Sans Bold" panose="020B0806030504020204" charset="0"/>
                        <a:cs typeface="Open Sans Bold" panose="020B080603050402020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u="sng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4.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Phạm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vi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nghiên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cứu</a:t>
                      </a:r>
                      <a:endParaRPr lang="en-US" sz="1100" dirty="0">
                        <a:latin typeface="Open Sans Bold" panose="020B0806030504020204" charset="0"/>
                        <a:ea typeface="Open Sans Bold" panose="020B0806030504020204" charset="0"/>
                        <a:cs typeface="Open Sans Bold" panose="020B080603050402020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u="sng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5.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Ý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nghĩa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thực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tiễn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của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đề</a:t>
                      </a:r>
                      <a:r>
                        <a:rPr lang="en-US" sz="2500" u="sng" baseline="0" dirty="0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 </a:t>
                      </a:r>
                      <a:r>
                        <a:rPr lang="en-US" sz="2500" u="sng" baseline="0" dirty="0" err="1" smtClean="0">
                          <a:solidFill>
                            <a:srgbClr val="2A2A2A"/>
                          </a:solidFill>
                          <a:latin typeface="Open Sans Bold" panose="020B0806030504020204" charset="0"/>
                          <a:ea typeface="Open Sans Bold" panose="020B0806030504020204" charset="0"/>
                          <a:cs typeface="Open Sans Bold" panose="020B0806030504020204" charset="0"/>
                          <a:sym typeface="Open Sans" panose="020B0606030504020204"/>
                        </a:rPr>
                        <a:t>tài</a:t>
                      </a:r>
                      <a:endParaRPr lang="en-US" sz="1100" dirty="0">
                        <a:latin typeface="Open Sans Bold" panose="020B0806030504020204" charset="0"/>
                        <a:ea typeface="Open Sans Bold" panose="020B0806030504020204" charset="0"/>
                        <a:cs typeface="Open Sans Bold" panose="020B080603050402020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14" name="Freeform 2"/>
          <p:cNvSpPr/>
          <p:nvPr/>
        </p:nvSpPr>
        <p:spPr>
          <a:xfrm>
            <a:off x="15210046" y="6853178"/>
            <a:ext cx="6155907" cy="6867644"/>
          </a:xfrm>
          <a:custGeom>
            <a:avLst/>
            <a:gdLst/>
            <a:ahLst/>
            <a:cxnLst/>
            <a:rect l="l" t="t" r="r" b="b"/>
            <a:pathLst>
              <a:path w="6155907" h="6867644">
                <a:moveTo>
                  <a:pt x="0" y="0"/>
                </a:moveTo>
                <a:lnTo>
                  <a:pt x="6155907" y="0"/>
                </a:lnTo>
                <a:lnTo>
                  <a:pt x="6155907" y="6867644"/>
                </a:lnTo>
                <a:lnTo>
                  <a:pt x="0" y="6867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937" t="21341" r="5129" b="-13394"/>
          <a:stretch>
            <a:fillRect/>
          </a:stretch>
        </p:blipFill>
        <p:spPr>
          <a:xfrm>
            <a:off x="3885277" y="5295900"/>
            <a:ext cx="5258723" cy="6247775"/>
          </a:xfrm>
          <a:prstGeom prst="rect">
            <a:avLst/>
          </a:prstGeom>
        </p:spPr>
      </p:pic>
      <p:sp>
        <p:nvSpPr>
          <p:cNvPr id="15" name="Freeform 12"/>
          <p:cNvSpPr/>
          <p:nvPr/>
        </p:nvSpPr>
        <p:spPr>
          <a:xfrm>
            <a:off x="1209936" y="5564156"/>
            <a:ext cx="1609464" cy="3617943"/>
          </a:xfrm>
          <a:custGeom>
            <a:avLst/>
            <a:gdLst/>
            <a:ahLst/>
            <a:cxnLst/>
            <a:rect l="l" t="t" r="r" b="b"/>
            <a:pathLst>
              <a:path w="906658" h="1603414">
                <a:moveTo>
                  <a:pt x="0" y="0"/>
                </a:moveTo>
                <a:lnTo>
                  <a:pt x="906658" y="0"/>
                </a:lnTo>
                <a:lnTo>
                  <a:pt x="906658" y="1603414"/>
                </a:lnTo>
                <a:lnTo>
                  <a:pt x="0" y="1603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" name="Freeform 8"/>
          <p:cNvSpPr/>
          <p:nvPr/>
        </p:nvSpPr>
        <p:spPr>
          <a:xfrm>
            <a:off x="16230609" y="8419871"/>
            <a:ext cx="2892505" cy="2924408"/>
          </a:xfrm>
          <a:custGeom>
            <a:avLst/>
            <a:gdLst/>
            <a:ahLst/>
            <a:cxnLst/>
            <a:rect l="l" t="t" r="r" b="b"/>
            <a:pathLst>
              <a:path w="2892505" h="2924408">
                <a:moveTo>
                  <a:pt x="0" y="0"/>
                </a:moveTo>
                <a:lnTo>
                  <a:pt x="2892506" y="0"/>
                </a:lnTo>
                <a:lnTo>
                  <a:pt x="2892506" y="2924408"/>
                </a:lnTo>
                <a:lnTo>
                  <a:pt x="0" y="292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30"/>
          <p:cNvSpPr txBox="1"/>
          <p:nvPr/>
        </p:nvSpPr>
        <p:spPr>
          <a:xfrm>
            <a:off x="1447800" y="647858"/>
            <a:ext cx="16571479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spcBef>
                <a:spcPct val="0"/>
              </a:spcBef>
            </a:pP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1. QUY TR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Ì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NH NGHI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Ê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N CỨU PH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Â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N T</a:t>
            </a:r>
            <a:r>
              <a:rPr lang="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Í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CH</a:t>
            </a:r>
            <a:endParaRPr lang="en-US" altLang="en-US" sz="3600" b="1" u="none" dirty="0">
              <a:solidFill>
                <a:srgbClr val="2A2A2A"/>
              </a:solidFill>
              <a:latin typeface="Calibri" panose="020F0502020204030204" pitchFamily="34" charset="0"/>
              <a:ea typeface="Open Sans Bold" panose="020B0806030504020204" charset="0"/>
              <a:cs typeface="Calibri" panose="020F0502020204030204" pitchFamily="34" charset="0"/>
              <a:sym typeface="Open Sans" panose="020B060603050402020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94460" y="3308985"/>
            <a:ext cx="15412720" cy="3748405"/>
            <a:chOff x="9619" y="7004"/>
            <a:chExt cx="9563" cy="2192"/>
          </a:xfrm>
        </p:grpSpPr>
        <p:sp>
          <p:nvSpPr>
            <p:cNvPr id="20" name="Rounded Rectangle 20"/>
            <p:cNvSpPr/>
            <p:nvPr/>
          </p:nvSpPr>
          <p:spPr>
            <a:xfrm>
              <a:off x="9619" y="7004"/>
              <a:ext cx="2292" cy="82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sz="2800" b="1" kern="100"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  <a:sym typeface="Times New Roman" panose="02020503050405090304"/>
                </a:rPr>
                <a:t>Thu thập dữ liệu</a:t>
              </a:r>
              <a:endPara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endParaRPr>
            </a:p>
          </p:txBody>
        </p:sp>
        <p:sp>
          <p:nvSpPr>
            <p:cNvPr id="21" name="Rounded Rectangle 21"/>
            <p:cNvSpPr/>
            <p:nvPr/>
          </p:nvSpPr>
          <p:spPr>
            <a:xfrm>
              <a:off x="13451" y="7014"/>
              <a:ext cx="2094" cy="83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sz="2800" b="1" kern="100"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  <a:sym typeface="Times New Roman" panose="02020503050405090304"/>
                </a:rPr>
                <a:t>Xử lý và tiền xử lý dữ liệu</a:t>
              </a:r>
              <a:endPara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endParaRPr>
            </a:p>
          </p:txBody>
        </p:sp>
        <p:sp>
          <p:nvSpPr>
            <p:cNvPr id="22" name="Rounded Rectangle 22"/>
            <p:cNvSpPr/>
            <p:nvPr/>
          </p:nvSpPr>
          <p:spPr>
            <a:xfrm>
              <a:off x="17088" y="8344"/>
              <a:ext cx="2094" cy="7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sz="2800" b="1" kern="100"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  <a:sym typeface="Times New Roman" panose="02020503050405090304"/>
                </a:rPr>
                <a:t>Xây dựng mô hình</a:t>
              </a:r>
              <a:endPara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endParaRPr>
            </a:p>
          </p:txBody>
        </p:sp>
        <p:sp>
          <p:nvSpPr>
            <p:cNvPr id="23" name="Rounded Rectangle 23"/>
            <p:cNvSpPr/>
            <p:nvPr/>
          </p:nvSpPr>
          <p:spPr>
            <a:xfrm>
              <a:off x="17006" y="7004"/>
              <a:ext cx="2093" cy="75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sz="2800" b="1" kern="100"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  <a:sym typeface="Times New Roman" panose="02020503050405090304"/>
                </a:rPr>
                <a:t>Khám phá và phân tích dữ liệu (EDA)</a:t>
              </a:r>
              <a:endPara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endParaRPr>
            </a:p>
          </p:txBody>
        </p:sp>
        <p:sp>
          <p:nvSpPr>
            <p:cNvPr id="24" name="Rounded Rectangle 24"/>
            <p:cNvSpPr/>
            <p:nvPr/>
          </p:nvSpPr>
          <p:spPr>
            <a:xfrm>
              <a:off x="9674" y="8366"/>
              <a:ext cx="2237" cy="83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sz="2800" b="1" kern="100"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  <a:sym typeface="Times New Roman" panose="02020503050405090304"/>
                </a:rPr>
                <a:t>Đánh giá &amp; Kết luận</a:t>
              </a:r>
              <a:endPara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endParaRPr>
            </a:p>
          </p:txBody>
        </p:sp>
        <p:sp>
          <p:nvSpPr>
            <p:cNvPr id="25" name="Rounded Rectangle 25"/>
            <p:cNvSpPr/>
            <p:nvPr/>
          </p:nvSpPr>
          <p:spPr>
            <a:xfrm>
              <a:off x="13528" y="8366"/>
              <a:ext cx="2093" cy="80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sz="2800" b="1" kern="100">
                  <a:latin typeface="Calibri" panose="020F0502020204030204" pitchFamily="34" charset="0"/>
                  <a:ea typeface="SimSun" panose="02010600030101010101" pitchFamily="2" charset="-122"/>
                  <a:cs typeface="Calibri" panose="020F0502020204030204" pitchFamily="34" charset="0"/>
                  <a:sym typeface="Times New Roman" panose="02020503050405090304"/>
                </a:rPr>
                <a:t>Triển khai mô hình</a:t>
              </a:r>
              <a:endPara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endParaRPr>
            </a:p>
          </p:txBody>
        </p:sp>
        <p:cxnSp>
          <p:nvCxnSpPr>
            <p:cNvPr id="26" name="Straight Arrow Connector 26"/>
            <p:cNvCxnSpPr/>
            <p:nvPr/>
          </p:nvCxnSpPr>
          <p:spPr>
            <a:xfrm>
              <a:off x="11922" y="7415"/>
              <a:ext cx="1506" cy="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7"/>
            <p:cNvCxnSpPr/>
            <p:nvPr/>
          </p:nvCxnSpPr>
          <p:spPr>
            <a:xfrm flipV="1">
              <a:off x="15555" y="7445"/>
              <a:ext cx="1451" cy="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8"/>
            <p:cNvCxnSpPr/>
            <p:nvPr/>
          </p:nvCxnSpPr>
          <p:spPr>
            <a:xfrm flipH="1">
              <a:off x="15621" y="8766"/>
              <a:ext cx="1463" cy="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9"/>
            <p:cNvCxnSpPr/>
            <p:nvPr/>
          </p:nvCxnSpPr>
          <p:spPr>
            <a:xfrm flipH="1" flipV="1">
              <a:off x="11922" y="8807"/>
              <a:ext cx="1573" cy="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Freeform 9"/>
          <p:cNvSpPr/>
          <p:nvPr/>
        </p:nvSpPr>
        <p:spPr>
          <a:xfrm>
            <a:off x="16307055" y="648017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cxnSp>
        <p:nvCxnSpPr>
          <p:cNvPr id="4" name="Straight Arrow Connector 30"/>
          <p:cNvCxnSpPr/>
          <p:nvPr/>
        </p:nvCxnSpPr>
        <p:spPr>
          <a:xfrm>
            <a:off x="15163483" y="4710748"/>
            <a:ext cx="0" cy="88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" name="Freeform 8"/>
          <p:cNvSpPr/>
          <p:nvPr/>
        </p:nvSpPr>
        <p:spPr>
          <a:xfrm>
            <a:off x="16687809" y="8877071"/>
            <a:ext cx="2892505" cy="2924408"/>
          </a:xfrm>
          <a:custGeom>
            <a:avLst/>
            <a:gdLst/>
            <a:ahLst/>
            <a:cxnLst/>
            <a:rect l="l" t="t" r="r" b="b"/>
            <a:pathLst>
              <a:path w="2892505" h="2924408">
                <a:moveTo>
                  <a:pt x="0" y="0"/>
                </a:moveTo>
                <a:lnTo>
                  <a:pt x="2892506" y="0"/>
                </a:lnTo>
                <a:lnTo>
                  <a:pt x="2892506" y="2924408"/>
                </a:lnTo>
                <a:lnTo>
                  <a:pt x="0" y="292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Rounded Rectangle 23"/>
          <p:cNvSpPr/>
          <p:nvPr/>
        </p:nvSpPr>
        <p:spPr>
          <a:xfrm>
            <a:off x="457200" y="4914900"/>
            <a:ext cx="3373120" cy="12877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Khám phá và phân tích dữ liệu (EDA)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</p:txBody>
      </p:sp>
      <p:sp>
        <p:nvSpPr>
          <p:cNvPr id="33" name="Freeform 9"/>
          <p:cNvSpPr/>
          <p:nvPr/>
        </p:nvSpPr>
        <p:spPr>
          <a:xfrm>
            <a:off x="16307055" y="648017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Rounded Rectangle 23"/>
          <p:cNvSpPr/>
          <p:nvPr/>
        </p:nvSpPr>
        <p:spPr>
          <a:xfrm>
            <a:off x="5410200" y="2476500"/>
            <a:ext cx="3373120" cy="12877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Khám phá dữ liệu (EDA)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</p:txBody>
      </p:sp>
      <p:sp>
        <p:nvSpPr>
          <p:cNvPr id="5" name="Rounded Rectangle 23"/>
          <p:cNvSpPr/>
          <p:nvPr/>
        </p:nvSpPr>
        <p:spPr>
          <a:xfrm>
            <a:off x="5334000" y="7429500"/>
            <a:ext cx="3373120" cy="12877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Kiểm định thống kê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(Test-statistic)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</p:txBody>
      </p:sp>
      <p:cxnSp>
        <p:nvCxnSpPr>
          <p:cNvPr id="6" name="Straight Arrow Connector 5"/>
          <p:cNvCxnSpPr>
            <a:stCxn id="23" idx="3"/>
            <a:endCxn id="4" idx="1"/>
          </p:cNvCxnSpPr>
          <p:nvPr/>
        </p:nvCxnSpPr>
        <p:spPr>
          <a:xfrm flipV="1">
            <a:off x="3830320" y="3120390"/>
            <a:ext cx="1579880" cy="24384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3810000" y="5524500"/>
            <a:ext cx="1524000" cy="2548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838200" y="1790700"/>
            <a:ext cx="3341370" cy="240855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9"/>
          <a:stretch>
            <a:fillRect/>
          </a:stretch>
        </p:blipFill>
        <p:spPr>
          <a:xfrm>
            <a:off x="685800" y="7143115"/>
            <a:ext cx="3661410" cy="243967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8915400" y="5676900"/>
            <a:ext cx="9028430" cy="430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just">
              <a:lnSpc>
                <a:spcPct val="100000"/>
              </a:lnSpc>
              <a:buFont typeface="Arial" panose="020B0604020202090204" pitchFamily="34" charset="0"/>
              <a:buNone/>
            </a:pPr>
            <a:endParaRPr lang="en-US" altLang="en-US" sz="2800" b="1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en-US" sz="2800" b="1">
                <a:sym typeface="+mn-ea"/>
              </a:rPr>
              <a:t>Biến nào nên giữ lại trong mô hình dự đoán hành vi đăng ký.</a:t>
            </a:r>
            <a:endParaRPr lang="en-US" altLang="en-US" sz="2800" b="1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en-US" sz="2800" b="1">
                <a:sym typeface="+mn-ea"/>
              </a:rPr>
              <a:t>Biến nào không có giá trị phân biệt đáng kể (→ loại bỏ để tránh nhiễu khi huấn luyện dữ liệu).</a:t>
            </a:r>
            <a:endParaRPr lang="en-US" altLang="en-US" sz="2800" b="1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en-US" sz="2800" b="1">
                <a:sym typeface="+mn-ea"/>
              </a:rPr>
              <a:t>H₀ luôn là giả định không có mối quan hệ/khác biệt – một khi có bằng chứng đủ mạnh (qua p-value hoặc hệ số cao), ta bác bỏ nó.</a:t>
            </a:r>
            <a:endParaRPr lang="en-US" altLang="en-US" sz="2800" b="1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altLang="en-US" sz="2800" b="1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altLang="en-US" sz="2800" b="1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9067800" y="2247900"/>
            <a:ext cx="9046210" cy="258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altLang="en-US" sz="2800" b="1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en-US" sz="2800" b="1">
                <a:solidFill>
                  <a:schemeClr val="tx1"/>
                </a:solidFill>
              </a:rPr>
              <a:t>Khám phá </a:t>
            </a:r>
            <a:r>
              <a:rPr lang="" altLang="en-US" sz="2800" b="1">
                <a:solidFill>
                  <a:schemeClr val="tx1"/>
                </a:solidFill>
              </a:rPr>
              <a:t>đ</a:t>
            </a:r>
            <a:r>
              <a:rPr lang="en-US" altLang="en-US" sz="2800" b="1">
                <a:solidFill>
                  <a:schemeClr val="tx1"/>
                </a:solidFill>
              </a:rPr>
              <a:t>ặc </a:t>
            </a:r>
            <a:r>
              <a:rPr lang="" altLang="en-US" sz="2800" b="1">
                <a:solidFill>
                  <a:schemeClr val="tx1"/>
                </a:solidFill>
              </a:rPr>
              <a:t>đ</a:t>
            </a:r>
            <a:r>
              <a:rPr lang="en-US" altLang="en-US" sz="2800" b="1">
                <a:solidFill>
                  <a:schemeClr val="tx1"/>
                </a:solidFill>
              </a:rPr>
              <a:t>iểm tổng quan của tập dữ liệu</a:t>
            </a:r>
            <a:r>
              <a:rPr lang="en-US" altLang="en-US" sz="2800" b="1">
                <a:solidFill>
                  <a:schemeClr val="tx1"/>
                </a:solidFill>
              </a:rPr>
              <a:t>.</a:t>
            </a:r>
            <a:endParaRPr lang="en-US" altLang="en-US" sz="2800" b="1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en-US" sz="2800" b="1">
                <a:solidFill>
                  <a:schemeClr val="tx1"/>
                </a:solidFill>
              </a:rPr>
              <a:t> Phân tích xu h</a:t>
            </a:r>
            <a:r>
              <a:rPr lang="en-US" altLang="en-US" sz="2800" b="1">
                <a:solidFill>
                  <a:schemeClr val="tx1"/>
                </a:solidFill>
              </a:rPr>
              <a:t>ư</a:t>
            </a:r>
            <a:r>
              <a:rPr lang="en-US" altLang="en-US" sz="2800" b="1">
                <a:solidFill>
                  <a:schemeClr val="tx1"/>
                </a:solidFill>
              </a:rPr>
              <a:t>ớng và mô hình hành vi khách hàng.</a:t>
            </a:r>
            <a:endParaRPr lang="en-US" altLang="en-US" sz="2800" b="1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en-US" sz="2800" b="1">
                <a:solidFill>
                  <a:schemeClr val="tx1"/>
                </a:solidFill>
              </a:rPr>
              <a:t>Xác </a:t>
            </a:r>
            <a:r>
              <a:rPr lang="en-US" altLang="en-US" sz="2800" b="1">
                <a:solidFill>
                  <a:schemeClr val="tx1"/>
                </a:solidFill>
              </a:rPr>
              <a:t>đ</a:t>
            </a:r>
            <a:r>
              <a:rPr lang="en-US" altLang="en-US" sz="2800" b="1">
                <a:solidFill>
                  <a:schemeClr val="tx1"/>
                </a:solidFill>
              </a:rPr>
              <a:t>ịnh mối quan hệ giữa các biến </a:t>
            </a:r>
            <a:r>
              <a:rPr lang="en-US" altLang="en-US" sz="2800" b="1">
                <a:solidFill>
                  <a:schemeClr val="tx1"/>
                </a:solidFill>
              </a:rPr>
              <a:t>đ</a:t>
            </a:r>
            <a:r>
              <a:rPr lang="en-US" altLang="en-US" sz="2800" b="1">
                <a:solidFill>
                  <a:schemeClr val="tx1"/>
                </a:solidFill>
              </a:rPr>
              <a:t>ầu vào và biến mục tiêu.</a:t>
            </a:r>
            <a:endParaRPr lang="en-US" altLang="en-US" sz="2800" b="1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altLang="en-US" sz="2800" b="1">
              <a:solidFill>
                <a:schemeClr val="tx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1447800" y="647858"/>
            <a:ext cx="16571479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spcBef>
                <a:spcPct val="0"/>
              </a:spcBef>
            </a:pP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1. QUY TR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Ì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NH NGHI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Ê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N CỨU PH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Â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N T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Í</a:t>
            </a:r>
            <a:r>
              <a:rPr lang="en-US" altLang="en-US" sz="3600" b="1" u="none" dirty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" panose="020B0606030504020204"/>
              </a:rPr>
              <a:t>CH</a:t>
            </a:r>
            <a:endParaRPr lang="en-US" altLang="en-US" sz="3600" b="1" u="none" dirty="0">
              <a:solidFill>
                <a:srgbClr val="2A2A2A"/>
              </a:solidFill>
              <a:latin typeface="Calibri" panose="020F0502020204030204" pitchFamily="34" charset="0"/>
              <a:ea typeface="Open Sans Bold" panose="020B0806030504020204" charset="0"/>
              <a:cs typeface="Calibri" panose="020F0502020204030204" pitchFamily="3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" name="Freeform 8"/>
          <p:cNvSpPr/>
          <p:nvPr/>
        </p:nvSpPr>
        <p:spPr>
          <a:xfrm>
            <a:off x="16230609" y="8419871"/>
            <a:ext cx="2892505" cy="2924408"/>
          </a:xfrm>
          <a:custGeom>
            <a:avLst/>
            <a:gdLst/>
            <a:ahLst/>
            <a:cxnLst/>
            <a:rect l="l" t="t" r="r" b="b"/>
            <a:pathLst>
              <a:path w="2892505" h="2924408">
                <a:moveTo>
                  <a:pt x="0" y="0"/>
                </a:moveTo>
                <a:lnTo>
                  <a:pt x="2892506" y="0"/>
                </a:lnTo>
                <a:lnTo>
                  <a:pt x="2892506" y="2924408"/>
                </a:lnTo>
                <a:lnTo>
                  <a:pt x="0" y="292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9"/>
          <p:cNvSpPr/>
          <p:nvPr/>
        </p:nvSpPr>
        <p:spPr>
          <a:xfrm>
            <a:off x="16307055" y="648017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5203805" cy="5737225"/>
          </a:xfrm>
          <a:prstGeom prst="rect">
            <a:avLst/>
          </a:prstGeom>
        </p:spPr>
      </p:pic>
      <p:sp>
        <p:nvSpPr>
          <p:cNvPr id="12" name="Rounded Rectangle 23"/>
          <p:cNvSpPr/>
          <p:nvPr/>
        </p:nvSpPr>
        <p:spPr>
          <a:xfrm>
            <a:off x="76200" y="4499610"/>
            <a:ext cx="2832100" cy="12877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Khám phá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 dữ liệu (EDA)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600700"/>
            <a:ext cx="7595870" cy="479298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420" y="5753100"/>
            <a:ext cx="7688580" cy="461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6" name="Rounded Rectangle 23"/>
          <p:cNvSpPr/>
          <p:nvPr/>
        </p:nvSpPr>
        <p:spPr>
          <a:xfrm>
            <a:off x="76200" y="4000500"/>
            <a:ext cx="2832100" cy="12877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Khám phá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 dữ liệu (EDA)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"/>
            <a:ext cx="9392920" cy="541337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603875"/>
            <a:ext cx="7148830" cy="433451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655310"/>
            <a:ext cx="7699375" cy="428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6916655" y="419417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Rounded Rectangle 23"/>
          <p:cNvSpPr/>
          <p:nvPr/>
        </p:nvSpPr>
        <p:spPr>
          <a:xfrm>
            <a:off x="1524000" y="398780"/>
            <a:ext cx="7339330" cy="713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Kiểm định thống kê(Test-statistic)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604000" y="-1133158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marL="0" indent="457200" algn="just" defTabSz="266700">
              <a:lnSpc>
                <a:spcPct val="150000"/>
              </a:lnSpc>
              <a:spcAft>
                <a:spcPct val="0"/>
              </a:spcAft>
            </a:pPr>
            <a:r>
              <a:rPr sz="1600" b="1" i="1">
                <a:latin typeface="Times New Roman" panose="02020503050405090304"/>
                <a:ea typeface="SimSun" panose="02010600030101010101" pitchFamily="2" charset="-122"/>
              </a:rPr>
              <a:t>c, Kết luận</a:t>
            </a:r>
            <a:endParaRPr sz="1600" b="1" i="1">
              <a:latin typeface="Times New Roman" panose="02020503050405090304"/>
              <a:ea typeface="SimSun" panose="02010600030101010101" pitchFamily="2" charset="-122"/>
            </a:endParaRPr>
          </a:p>
        </p:txBody>
      </p:sp>
      <p:graphicFrame>
        <p:nvGraphicFramePr>
          <p:cNvPr id="14" name="Table 13"/>
          <p:cNvGraphicFramePr/>
          <p:nvPr>
            <p:custDataLst>
              <p:tags r:id="rId6"/>
            </p:custDataLst>
          </p:nvPr>
        </p:nvGraphicFramePr>
        <p:xfrm>
          <a:off x="443865" y="1333500"/>
          <a:ext cx="17284700" cy="865187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52905"/>
                <a:gridCol w="1192530"/>
                <a:gridCol w="5576570"/>
                <a:gridCol w="7896860"/>
                <a:gridCol w="965835"/>
              </a:tblGrid>
              <a:tr h="858520">
                <a:tc>
                  <a:txBody>
                    <a:bodyPr/>
                    <a:p>
                      <a:pPr marL="40005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Biến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Hệ số tương quan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H₀ (Giả thuyết không)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H₁ (Giả thuyết đối)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Bác bỏ H0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70560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Tuổi</a:t>
                      </a:r>
                      <a:endParaRPr sz="2000" b="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0.0043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Tuổi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liên quan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đăng ký gửi tiền có kỳ hạn.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Tuổi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liên quan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đăng ký gửi tiền có kỳ hạn.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H0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70560">
                <a:tc>
                  <a:txBody>
                    <a:bodyPr/>
                    <a:p>
                      <a:pPr marL="40005" indent="0" algn="l"/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Nghề nghiệp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0.081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Nghề nghiệp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liên quan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đăng ký gửi tiền có kỳ hạn.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Nghề nghiệp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liên quan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đăng ký gửi tiền có kỳ hạn.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H1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70560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Tình trạng hôn nhận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0.0443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Tình trạng hôn nhân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Tình trạng hôn nhân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H1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70560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Trình độ học vấn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0.0545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Trình độ học vấn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có mối liên hệ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với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Trình độ học vấn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mối liên hệ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với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H1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97865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Thời lượng cuộc gọi</a:t>
                      </a:r>
                      <a:endParaRPr sz="20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0.2196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Thời lượng cuộc gọi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liên quan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quyết định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Thời lượng cuộc gọi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quyết định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H1</a:t>
                      </a:r>
                      <a:endParaRPr sz="200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16585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Nợ xấu</a:t>
                      </a:r>
                      <a:endParaRPr sz="200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0.004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/>
                      <a:r>
                        <a:rPr sz="2000" b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Nọ xấu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Nợ xấu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H0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70560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Khoản vay mua nhà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0.0746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Việc có khoản vay mua nhà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khoản vay mua nhà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H1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976630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Vay tín dụng cá nhân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0.0438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Việc vay tín dụng cá nhân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liên quan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Việc vay tín dụng cá nhân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liên quan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H1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70560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Phương thức liên hệ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0.0935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Phương thức liên hệ cuối cùng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quyết định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Phương thức liên hệ cuối cùng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quyết định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H1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70560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Tháng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0.3146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Tháng thực hiện cuộc gọi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liên quan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xác suất đăng ký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Tháng thực hiện cuộc gọi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liên quan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xác suất đăng ký gửi tiền.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H1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  <a:tr h="670560"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Kết quả chiến dịch</a:t>
                      </a:r>
                      <a:endParaRPr sz="2000" b="1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0.1018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Kết quả chiến dịch tiếp thị trước đó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không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đăng ký.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Kết quả chiến dịch tiếp thị trước đó </a:t>
                      </a:r>
                      <a:r>
                        <a:rPr sz="2000" b="1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có ảnh hưởng</a:t>
                      </a:r>
                      <a:r>
                        <a:rPr sz="20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đến hành vi đăng ký.</a:t>
                      </a:r>
                      <a:endParaRPr sz="20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sz="240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H1</a:t>
                      </a:r>
                      <a:endParaRPr sz="2400"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34200" y="1391285"/>
            <a:ext cx="10758170" cy="7504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Nghề nghiệp ảnh h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ởng r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õ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rệt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ến hành vi gửi tiền, phản ánh sự khác biệt trong thói quen tài chính và mức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ộ tiếp cận thông tin hơn là thu nhập tuyệt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ối.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Tín hiệu tích cực từ thế hệ trẻ cho thấy tiềm n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ă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ng dài hạn của phân khúc sinh viên và ng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ời mới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i làm trong việc tiếp cận và sử dụng sản phẩm tài chính cá nhân.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Nhóm khách hàng có trình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ộ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ại học trở lên có tỷ lệ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đă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ng k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ý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gửi tiền cao nhất, phản ánh nhận thức tài chính tốt và xu h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ớng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u tiên tích l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ũ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y dài hạn.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Khách hàng không vay mua nhà có tỷ lệ gửi tiền cao hơn do ít ràng buộc tài chính, cho thấy khả n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ă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ng tích l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ũ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y phụ thuộc vào mức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ộ tự do thu nhập và tâm l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ý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cam kết tài chính.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Khách hàng không vay tín dụng cá nhân có tỷ lệ gửi tiền cao gấp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ôi, phản ánh xu h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ớng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u tiên trả nợ hơn là tích l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ũ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y ở nhóm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ang gánh ngh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ĩ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a vụ tài chính.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762000" y="3578977"/>
            <a:ext cx="1262934" cy="1141233"/>
          </a:xfrm>
          <a:custGeom>
            <a:avLst/>
            <a:gdLst/>
            <a:ahLst/>
            <a:cxnLst/>
            <a:rect l="l" t="t" r="r" b="b"/>
            <a:pathLst>
              <a:path w="1683912" h="1521644">
                <a:moveTo>
                  <a:pt x="0" y="0"/>
                </a:moveTo>
                <a:lnTo>
                  <a:pt x="1683912" y="0"/>
                </a:lnTo>
                <a:lnTo>
                  <a:pt x="1683912" y="1521644"/>
                </a:lnTo>
                <a:lnTo>
                  <a:pt x="0" y="152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Rectangle 30"/>
          <p:cNvSpPr/>
          <p:nvPr/>
        </p:nvSpPr>
        <p:spPr>
          <a:xfrm>
            <a:off x="1414927" y="1729435"/>
            <a:ext cx="3533775" cy="1257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9100"/>
              </a:lnSpc>
            </a:pPr>
            <a:r>
              <a:rPr lang="en-US" sz="5400" b="1" dirty="0" err="1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KẾT</a:t>
            </a:r>
            <a:r>
              <a:rPr lang="en-US" sz="5400" b="1" dirty="0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 LUẬN</a:t>
            </a:r>
            <a:endParaRPr lang="en-US" sz="5400" b="1" dirty="0">
              <a:solidFill>
                <a:srgbClr val="2A2E3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Ultra-Bold" panose="020B0604020202020204"/>
            </a:endParaRPr>
          </a:p>
        </p:txBody>
      </p:sp>
      <p:sp>
        <p:nvSpPr>
          <p:cNvPr id="2" name="Freeform 9"/>
          <p:cNvSpPr/>
          <p:nvPr/>
        </p:nvSpPr>
        <p:spPr>
          <a:xfrm>
            <a:off x="2025015" y="4610100"/>
            <a:ext cx="4601845" cy="4635500"/>
          </a:xfrm>
          <a:custGeom>
            <a:avLst/>
            <a:gdLst/>
            <a:ahLst/>
            <a:cxnLst/>
            <a:rect l="l" t="t" r="r" b="b"/>
            <a:pathLst>
              <a:path w="2970320" h="2894712">
                <a:moveTo>
                  <a:pt x="0" y="0"/>
                </a:moveTo>
                <a:lnTo>
                  <a:pt x="2970320" y="0"/>
                </a:lnTo>
                <a:lnTo>
                  <a:pt x="2970320" y="2894712"/>
                </a:lnTo>
                <a:lnTo>
                  <a:pt x="0" y="2894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25" name="Rounded Rectangle 25"/>
          <p:cNvSpPr/>
          <p:nvPr/>
        </p:nvSpPr>
        <p:spPr>
          <a:xfrm>
            <a:off x="1447800" y="647700"/>
            <a:ext cx="8183880" cy="795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Triển khai mô hình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</p:txBody>
      </p:sp>
      <p:sp>
        <p:nvSpPr>
          <p:cNvPr id="33" name="Freeform 9"/>
          <p:cNvSpPr/>
          <p:nvPr/>
        </p:nvSpPr>
        <p:spPr>
          <a:xfrm>
            <a:off x="16307055" y="648017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96795"/>
            <a:ext cx="7259955" cy="26460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680" y="2400300"/>
            <a:ext cx="7264400" cy="254254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85800" y="1790700"/>
            <a:ext cx="40754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ym typeface="+mn-ea"/>
              </a:rPr>
              <a:t>Logistic Regression</a:t>
            </a:r>
            <a:endParaRPr sz="2800" b="1"/>
          </a:p>
          <a:p>
            <a:endParaRPr lang="en-US"/>
          </a:p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9829800" y="1943100"/>
            <a:ext cx="40754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ym typeface="+mn-ea"/>
              </a:rPr>
              <a:t>Random Forest</a:t>
            </a:r>
            <a:endParaRPr sz="2800" b="1"/>
          </a:p>
          <a:p>
            <a:endParaRPr lang="en-US"/>
          </a:p>
          <a:p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9829800" y="5753100"/>
            <a:ext cx="40754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ym typeface="+mn-ea"/>
              </a:rPr>
              <a:t>LightGBM  </a:t>
            </a:r>
            <a:endParaRPr sz="2800" b="1"/>
          </a:p>
          <a:p>
            <a:endParaRPr lang="en-US"/>
          </a:p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685800" y="5753100"/>
            <a:ext cx="40754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ym typeface="+mn-ea"/>
              </a:rPr>
              <a:t>XGBoost</a:t>
            </a:r>
            <a:endParaRPr sz="2800" b="1"/>
          </a:p>
          <a:p>
            <a:endParaRPr lang="en-US"/>
          </a:p>
          <a:p>
            <a:endParaRPr lang="en-US"/>
          </a:p>
        </p:txBody>
      </p:sp>
      <p:pic>
        <p:nvPicPr>
          <p:cNvPr id="31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6286500"/>
            <a:ext cx="7211060" cy="261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rcRect l="2709" t="49156" r="5638" b="6044"/>
          <a:stretch>
            <a:fillRect/>
          </a:stretch>
        </p:blipFill>
        <p:spPr>
          <a:xfrm>
            <a:off x="9829800" y="6286500"/>
            <a:ext cx="7007860" cy="239649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25" name="Rounded Rectangle 25"/>
          <p:cNvSpPr/>
          <p:nvPr/>
        </p:nvSpPr>
        <p:spPr>
          <a:xfrm>
            <a:off x="1447800" y="647700"/>
            <a:ext cx="8183880" cy="795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2800" b="1" kern="10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sym typeface="Times New Roman" panose="02020503050405090304"/>
              </a:rPr>
              <a:t>Đánh giá &amp; Kết luận</a:t>
            </a:r>
            <a:endParaRPr lang="en-US" altLang="zh-CN" sz="2800" b="1" kern="10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  <a:sym typeface="Times New Roman" panose="02020503050405090304"/>
            </a:endParaRPr>
          </a:p>
        </p:txBody>
      </p:sp>
      <p:sp>
        <p:nvSpPr>
          <p:cNvPr id="33" name="Freeform 9"/>
          <p:cNvSpPr/>
          <p:nvPr/>
        </p:nvSpPr>
        <p:spPr>
          <a:xfrm>
            <a:off x="16307055" y="648017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graphicFrame>
        <p:nvGraphicFramePr>
          <p:cNvPr id="6" name="Table 5"/>
          <p:cNvGraphicFramePr/>
          <p:nvPr>
            <p:custDataLst>
              <p:tags r:id="rId4"/>
            </p:custDataLst>
          </p:nvPr>
        </p:nvGraphicFramePr>
        <p:xfrm>
          <a:off x="1295400" y="1562100"/>
          <a:ext cx="16078200" cy="314198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4019550"/>
                <a:gridCol w="4019550"/>
                <a:gridCol w="4019550"/>
                <a:gridCol w="4019550"/>
              </a:tblGrid>
              <a:tr h="54864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800" b="1"/>
                        <a:t>Mô Hình</a:t>
                      </a:r>
                      <a:endParaRPr lang="en-US"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Precision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Recall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F1-score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</a:tr>
              <a:tr h="748030"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Logistic Regression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89%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94%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91%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</a:tr>
              <a:tr h="748030"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Random Forest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49%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15%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23%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</a:tr>
              <a:tr h="548640"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XGBoost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37%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24%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30%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</a:tr>
              <a:tr h="548640"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LightGBM  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97%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98%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800" b="1"/>
                        <a:t>98%</a:t>
                      </a:r>
                      <a:endParaRPr sz="2800" b="1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6690" y="5389245"/>
            <a:ext cx="17914620" cy="42373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2800" b="1">
                <a:sym typeface="+mn-ea"/>
              </a:rPr>
              <a:t>Logistic Regression: </a:t>
            </a:r>
            <a:r>
              <a:rPr sz="2800">
                <a:sym typeface="+mn-ea"/>
              </a:rPr>
              <a:t>Mô hình đơn giản nhưng hiệu quả cao với Precision 88.90%, Recall 93.99%, F1-Score 91.38%, phù hợp khi cần cân bằng và dễ triển khai.</a:t>
            </a:r>
            <a:endParaRPr sz="2800"/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sz="2800"/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2800" b="1">
                <a:sym typeface="+mn-ea"/>
              </a:rPr>
              <a:t>Random Forest: </a:t>
            </a:r>
            <a:r>
              <a:rPr sz="2800">
                <a:sym typeface="+mn-ea"/>
              </a:rPr>
              <a:t>Hiệu suất thấp với Recall chỉ 15.38%, dẫn đến bỏ sót nhiều khách hàng tiềm năng, không phù hợp cho bài toán này.</a:t>
            </a:r>
            <a:endParaRPr sz="2800"/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sz="2800"/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2800" b="1">
                <a:sym typeface="+mn-ea"/>
              </a:rPr>
              <a:t>XGBoost:</a:t>
            </a:r>
            <a:r>
              <a:rPr sz="2800">
                <a:sym typeface="+mn-ea"/>
              </a:rPr>
              <a:t> Cho kết quả chưa như mong đợi (F1-Score 29.81%) nhưng có tiềm năng nếu được tối ưu lại feature và tham số.</a:t>
            </a:r>
            <a:endParaRPr sz="2800"/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sz="2800"/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2800" b="1">
                <a:sym typeface="+mn-ea"/>
              </a:rPr>
              <a:t>LightGBM: </a:t>
            </a:r>
            <a:r>
              <a:rPr sz="2800">
                <a:sym typeface="+mn-ea"/>
              </a:rPr>
              <a:t>Mô hình mạnh nhất với Precision 96.98%, Recall 98.41%, F1-Score 97.69%, tối ưu cho triển khai thực tế tại ngân hàng.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6307055" y="648017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552700"/>
            <a:ext cx="16819880" cy="42373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LightGBM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là mô hình có hiệu suất phân loại v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ợt trội,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ợc khuyến nghị triển khai tại VPBank.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Các chỉ số Precision, Recall và F1-Score của LightGBM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ều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ạt mức rất cao, phù hợp triển khai thực tế.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Logistic Regression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là lựa chọn khả thi, cân bằng giữa Precision và Recall nh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ng không mạnh bằng LightGBM.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Random Forest và XGBoost có hiệu suất thấp,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ặc biệt Random Forest có Recall rất thấp, gây bỏ sót nhiều khách hàng tiềm n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ă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ng.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lvl="1" indent="-34290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LightGBM giúp ngân hàng tối 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a hóa cơ hội tiếp cận khách hàng gửi tiền và nâng cao hiệu quả chiến l</a:t>
            </a:r>
            <a:r>
              <a:rPr lang="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ợc kinh doanh.</a:t>
            </a:r>
            <a:endParaRPr lang="en-US" altLang="en-US" sz="28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06700" y="1028700"/>
            <a:ext cx="11736070" cy="822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ctr">
              <a:lnSpc>
                <a:spcPct val="108000"/>
              </a:lnSpc>
              <a:spcAft>
                <a:spcPts val="800"/>
              </a:spcAft>
            </a:pPr>
            <a:r>
              <a:rPr lang="en-US" altLang="en-US" sz="44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KHUYẾN NGHỊ LỰA CHỌN MÔ HÌNH PHÂN LOẠI</a:t>
            </a:r>
            <a:endParaRPr lang="en-US" altLang="en-US" sz="4400" b="1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pic>
        <p:nvPicPr>
          <p:cNvPr id="3" name="Picture 2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247"/>
          <a:stretch>
            <a:fillRect/>
          </a:stretch>
        </p:blipFill>
        <p:spPr>
          <a:xfrm>
            <a:off x="457200" y="7048500"/>
            <a:ext cx="5304790" cy="224282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6"/>
          <a:srcRect t="66032" r="32667"/>
          <a:stretch>
            <a:fillRect/>
          </a:stretch>
        </p:blipFill>
        <p:spPr>
          <a:xfrm>
            <a:off x="10210800" y="7200900"/>
            <a:ext cx="769620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/>
          <a:srcRect l="24718" t="2749" r="18576" b="5155"/>
          <a:stretch>
            <a:fillRect/>
          </a:stretch>
        </p:blipFill>
        <p:spPr>
          <a:xfrm>
            <a:off x="0" y="0"/>
            <a:ext cx="5943600" cy="1024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53200" y="2405872"/>
            <a:ext cx="8991600" cy="3423428"/>
            <a:chOff x="-1505857" y="276798"/>
            <a:chExt cx="11988800" cy="4564569"/>
          </a:xfrm>
        </p:grpSpPr>
        <p:sp>
          <p:nvSpPr>
            <p:cNvPr id="4" name="TextBox 4"/>
            <p:cNvSpPr txBox="1"/>
            <p:nvPr/>
          </p:nvSpPr>
          <p:spPr>
            <a:xfrm>
              <a:off x="-1505857" y="276798"/>
              <a:ext cx="11988800" cy="4062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 dirty="0" err="1" smtClean="0">
                  <a:solidFill>
                    <a:srgbClr val="FFFFFF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CHƯƠNG</a:t>
              </a:r>
              <a:r>
                <a:rPr lang="en-US" sz="9000" b="1" dirty="0" smtClean="0">
                  <a:solidFill>
                    <a:srgbClr val="FFFFFF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IV </a:t>
              </a:r>
              <a:endParaRPr lang="en-US" sz="9000" b="1" dirty="0">
                <a:solidFill>
                  <a:srgbClr val="A1EFB2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KẾT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QUẢ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NGHIÊN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CỨU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5400" dirty="0" smtClean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VÀ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KIẾN</a:t>
              </a:r>
              <a:r>
                <a:rPr lang="en-US" sz="54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54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NGHỊ</a:t>
              </a:r>
              <a:endParaRPr lang="en-US" sz="5400" dirty="0" smtClean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-1404257" y="4841367"/>
              <a:ext cx="396240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12" name="Freeform 6"/>
          <p:cNvSpPr/>
          <p:nvPr/>
        </p:nvSpPr>
        <p:spPr>
          <a:xfrm>
            <a:off x="15697200" y="1003507"/>
            <a:ext cx="2133600" cy="1391147"/>
          </a:xfrm>
          <a:custGeom>
            <a:avLst/>
            <a:gdLst/>
            <a:ahLst/>
            <a:cxnLst/>
            <a:rect l="l" t="t" r="r" b="b"/>
            <a:pathLst>
              <a:path w="2356895" h="1379855">
                <a:moveTo>
                  <a:pt x="0" y="0"/>
                </a:moveTo>
                <a:lnTo>
                  <a:pt x="2356895" y="0"/>
                </a:lnTo>
                <a:lnTo>
                  <a:pt x="2356895" y="1379855"/>
                </a:lnTo>
                <a:lnTo>
                  <a:pt x="0" y="137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9144000" y="1485900"/>
            <a:ext cx="8839200" cy="7340062"/>
            <a:chOff x="9977178" y="1531440"/>
            <a:chExt cx="8839200" cy="7340062"/>
          </a:xfrm>
        </p:grpSpPr>
        <p:grpSp>
          <p:nvGrpSpPr>
            <p:cNvPr id="18" name="Group 17"/>
            <p:cNvGrpSpPr/>
            <p:nvPr/>
          </p:nvGrpSpPr>
          <p:grpSpPr>
            <a:xfrm>
              <a:off x="10008547" y="1531440"/>
              <a:ext cx="8655431" cy="1421510"/>
              <a:chOff x="10136329" y="1771379"/>
              <a:chExt cx="8655431" cy="1421510"/>
            </a:xfrm>
          </p:grpSpPr>
          <p:grpSp>
            <p:nvGrpSpPr>
              <p:cNvPr id="6" name="Group 6"/>
              <p:cNvGrpSpPr/>
              <p:nvPr/>
            </p:nvGrpSpPr>
            <p:grpSpPr>
              <a:xfrm>
                <a:off x="11498509" y="1771379"/>
                <a:ext cx="7293251" cy="1421510"/>
                <a:chOff x="0" y="0"/>
                <a:chExt cx="9724335" cy="1895346"/>
              </a:xfrm>
            </p:grpSpPr>
            <p:sp>
              <p:nvSpPr>
                <p:cNvPr id="7" name="TextBox 7"/>
                <p:cNvSpPr txBox="1"/>
                <p:nvPr/>
              </p:nvSpPr>
              <p:spPr>
                <a:xfrm>
                  <a:off x="0" y="0"/>
                  <a:ext cx="7223855" cy="62051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3600"/>
                    </a:lnSpc>
                    <a:spcBef>
                      <a:spcPct val="0"/>
                    </a:spcBef>
                  </a:pPr>
                  <a:r>
                    <a:rPr lang="en-US" sz="3200" b="1" dirty="0" err="1" smtClean="0">
                      <a:solidFill>
                        <a:srgbClr val="2A2A2A"/>
                      </a:solidFill>
                      <a:latin typeface="Open Sans Bold" panose="020B0806030504020204"/>
                      <a:ea typeface="Open Sans Bold" panose="020B0806030504020204"/>
                      <a:cs typeface="Open Sans Bold" panose="020B0806030504020204"/>
                      <a:sym typeface="Open Sans Bold" panose="020B0806030504020204"/>
                    </a:rPr>
                    <a:t>Chương</a:t>
                  </a:r>
                  <a:r>
                    <a:rPr lang="en-US" sz="3200" b="1" dirty="0" smtClean="0">
                      <a:solidFill>
                        <a:srgbClr val="2A2A2A"/>
                      </a:solidFill>
                      <a:latin typeface="Open Sans Bold" panose="020B0806030504020204"/>
                      <a:ea typeface="Open Sans Bold" panose="020B0806030504020204"/>
                      <a:cs typeface="Open Sans Bold" panose="020B0806030504020204"/>
                      <a:sym typeface="Open Sans Bold" panose="020B0806030504020204"/>
                    </a:rPr>
                    <a:t> I</a:t>
                  </a:r>
                  <a:endParaRPr lang="en-US" sz="3200" b="1" dirty="0">
                    <a:solidFill>
                      <a:srgbClr val="2A2A2A"/>
                    </a:solidFill>
                    <a:latin typeface="Open Sans Bold" panose="020B0806030504020204"/>
                    <a:ea typeface="Open Sans Bold" panose="020B0806030504020204"/>
                    <a:cs typeface="Open Sans Bold" panose="020B0806030504020204"/>
                    <a:sym typeface="Open Sans Bold" panose="020B0806030504020204"/>
                  </a:endParaRPr>
                </a:p>
              </p:txBody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0" y="838221"/>
                  <a:ext cx="9724335" cy="105712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1" indent="0" algn="l">
                    <a:lnSpc>
                      <a:spcPts val="3080"/>
                    </a:lnSpc>
                    <a:spcBef>
                      <a:spcPct val="0"/>
                    </a:spcBef>
                  </a:pP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Cơ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sở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lý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luận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về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hoạt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động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gửi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tiền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có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kỳ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hạn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vào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ngân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hàng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thương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mại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và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mô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hình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dự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báo</a:t>
                  </a:r>
                  <a:endParaRPr lang="en-US" sz="2400" dirty="0">
                    <a:solidFill>
                      <a:srgbClr val="2A2A2A"/>
                    </a:solidFill>
                    <a:ea typeface="Open Sans" panose="020B0606030504020204"/>
                    <a:cs typeface="Open Sans" panose="020B0606030504020204"/>
                    <a:sym typeface="Open Sans" panose="020B0606030504020204"/>
                  </a:endParaRPr>
                </a:p>
              </p:txBody>
            </p:sp>
          </p:grpSp>
          <p:sp>
            <p:nvSpPr>
              <p:cNvPr id="15" name="Freeform 15"/>
              <p:cNvSpPr/>
              <p:nvPr/>
            </p:nvSpPr>
            <p:spPr>
              <a:xfrm>
                <a:off x="10136329" y="1771379"/>
                <a:ext cx="435546" cy="663574"/>
              </a:xfrm>
              <a:custGeom>
                <a:avLst/>
                <a:gdLst/>
                <a:ahLst/>
                <a:cxnLst/>
                <a:rect l="l" t="t" r="r" b="b"/>
                <a:pathLst>
                  <a:path w="435546" h="663574">
                    <a:moveTo>
                      <a:pt x="0" y="0"/>
                    </a:moveTo>
                    <a:lnTo>
                      <a:pt x="435546" y="0"/>
                    </a:lnTo>
                    <a:lnTo>
                      <a:pt x="435546" y="663574"/>
                    </a:lnTo>
                    <a:lnTo>
                      <a:pt x="0" y="66357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20" name="Group 19"/>
            <p:cNvGrpSpPr/>
            <p:nvPr/>
          </p:nvGrpSpPr>
          <p:grpSpPr>
            <a:xfrm>
              <a:off x="9977178" y="3569039"/>
              <a:ext cx="8686800" cy="1418606"/>
              <a:chOff x="10104960" y="4452295"/>
              <a:chExt cx="8686800" cy="1418606"/>
            </a:xfrm>
          </p:grpSpPr>
          <p:grpSp>
            <p:nvGrpSpPr>
              <p:cNvPr id="9" name="Group 9"/>
              <p:cNvGrpSpPr/>
              <p:nvPr/>
            </p:nvGrpSpPr>
            <p:grpSpPr>
              <a:xfrm>
                <a:off x="11498509" y="4452295"/>
                <a:ext cx="7293251" cy="1418606"/>
                <a:chOff x="0" y="0"/>
                <a:chExt cx="9724335" cy="1891474"/>
              </a:xfrm>
            </p:grpSpPr>
            <p:sp>
              <p:nvSpPr>
                <p:cNvPr id="10" name="TextBox 10"/>
                <p:cNvSpPr txBox="1"/>
                <p:nvPr/>
              </p:nvSpPr>
              <p:spPr>
                <a:xfrm>
                  <a:off x="0" y="0"/>
                  <a:ext cx="7223855" cy="6096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3600"/>
                    </a:lnSpc>
                    <a:spcBef>
                      <a:spcPct val="0"/>
                    </a:spcBef>
                  </a:pPr>
                  <a:r>
                    <a:rPr lang="en-US" sz="3200" b="1" dirty="0" err="1" smtClean="0">
                      <a:solidFill>
                        <a:srgbClr val="2A2A2A"/>
                      </a:solidFill>
                      <a:latin typeface="Open Sans Bold" panose="020B0806030504020204"/>
                      <a:ea typeface="Open Sans Bold" panose="020B0806030504020204"/>
                      <a:cs typeface="Open Sans Bold" panose="020B0806030504020204"/>
                      <a:sym typeface="Open Sans Bold" panose="020B0806030504020204"/>
                    </a:rPr>
                    <a:t>Chương</a:t>
                  </a:r>
                  <a:r>
                    <a:rPr lang="en-US" sz="3200" b="1" dirty="0" smtClean="0">
                      <a:solidFill>
                        <a:srgbClr val="2A2A2A"/>
                      </a:solidFill>
                      <a:latin typeface="Open Sans Bold" panose="020B0806030504020204"/>
                      <a:ea typeface="Open Sans Bold" panose="020B0806030504020204"/>
                      <a:cs typeface="Open Sans Bold" panose="020B0806030504020204"/>
                      <a:sym typeface="Open Sans Bold" panose="020B0806030504020204"/>
                    </a:rPr>
                    <a:t> II</a:t>
                  </a:r>
                  <a:endParaRPr lang="en-US" sz="3200" b="1" dirty="0">
                    <a:solidFill>
                      <a:srgbClr val="2A2A2A"/>
                    </a:solidFill>
                    <a:latin typeface="Open Sans Bold" panose="020B0806030504020204"/>
                    <a:ea typeface="Open Sans Bold" panose="020B0806030504020204"/>
                    <a:cs typeface="Open Sans Bold" panose="020B0806030504020204"/>
                    <a:sym typeface="Open Sans Bold" panose="020B0806030504020204"/>
                  </a:endParaRPr>
                </a:p>
              </p:txBody>
            </p:sp>
            <p:sp>
              <p:nvSpPr>
                <p:cNvPr id="11" name="TextBox 11"/>
                <p:cNvSpPr txBox="1"/>
                <p:nvPr/>
              </p:nvSpPr>
              <p:spPr>
                <a:xfrm>
                  <a:off x="0" y="838221"/>
                  <a:ext cx="9724335" cy="105325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1" indent="0" algn="l">
                    <a:lnSpc>
                      <a:spcPts val="3080"/>
                    </a:lnSpc>
                    <a:spcBef>
                      <a:spcPct val="0"/>
                    </a:spcBef>
                  </a:pP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Thực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trạng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tiền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gửi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có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kỳ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hạn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tại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ngân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hàng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TMCP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Việt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Nam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Thịnh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Vượng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trên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địa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bàn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Hà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Nội</a:t>
                  </a:r>
                  <a:endParaRPr lang="en-US" sz="2400" dirty="0">
                    <a:solidFill>
                      <a:srgbClr val="2A2A2A"/>
                    </a:solidFill>
                    <a:ea typeface="Open Sans" panose="020B0606030504020204"/>
                    <a:cs typeface="Open Sans" panose="020B0606030504020204"/>
                    <a:sym typeface="Open Sans" panose="020B0606030504020204"/>
                  </a:endParaRPr>
                </a:p>
              </p:txBody>
            </p:sp>
          </p:grpSp>
          <p:sp>
            <p:nvSpPr>
              <p:cNvPr id="16" name="Freeform 16"/>
              <p:cNvSpPr/>
              <p:nvPr/>
            </p:nvSpPr>
            <p:spPr>
              <a:xfrm>
                <a:off x="10104960" y="4452295"/>
                <a:ext cx="498284" cy="663574"/>
              </a:xfrm>
              <a:custGeom>
                <a:avLst/>
                <a:gdLst/>
                <a:ahLst/>
                <a:cxnLst/>
                <a:rect l="l" t="t" r="r" b="b"/>
                <a:pathLst>
                  <a:path w="498284" h="663574">
                    <a:moveTo>
                      <a:pt x="0" y="0"/>
                    </a:moveTo>
                    <a:lnTo>
                      <a:pt x="498284" y="0"/>
                    </a:lnTo>
                    <a:lnTo>
                      <a:pt x="498284" y="663574"/>
                    </a:lnTo>
                    <a:lnTo>
                      <a:pt x="0" y="66357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21" name="Group 20"/>
            <p:cNvGrpSpPr/>
            <p:nvPr/>
          </p:nvGrpSpPr>
          <p:grpSpPr>
            <a:xfrm>
              <a:off x="10008547" y="5606638"/>
              <a:ext cx="8807831" cy="1821300"/>
              <a:chOff x="10009796" y="7133210"/>
              <a:chExt cx="8807831" cy="1821300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11498509" y="7133210"/>
                <a:ext cx="7319118" cy="1821300"/>
                <a:chOff x="0" y="0"/>
                <a:chExt cx="9758824" cy="2428399"/>
              </a:xfrm>
            </p:grpSpPr>
            <p:sp>
              <p:nvSpPr>
                <p:cNvPr id="13" name="TextBox 13"/>
                <p:cNvSpPr txBox="1"/>
                <p:nvPr/>
              </p:nvSpPr>
              <p:spPr>
                <a:xfrm>
                  <a:off x="0" y="0"/>
                  <a:ext cx="7223855" cy="6096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3600"/>
                    </a:lnSpc>
                    <a:spcBef>
                      <a:spcPct val="0"/>
                    </a:spcBef>
                  </a:pPr>
                  <a:r>
                    <a:rPr lang="en-US" sz="3200" b="1" dirty="0" err="1" smtClean="0">
                      <a:solidFill>
                        <a:srgbClr val="2A2A2A"/>
                      </a:solidFill>
                      <a:latin typeface="Open Sans Bold" panose="020B0806030504020204"/>
                      <a:ea typeface="Open Sans Bold" panose="020B0806030504020204"/>
                      <a:cs typeface="Open Sans Bold" panose="020B0806030504020204"/>
                      <a:sym typeface="Open Sans Bold" panose="020B0806030504020204"/>
                    </a:rPr>
                    <a:t>Chương</a:t>
                  </a:r>
                  <a:r>
                    <a:rPr lang="en-US" sz="3200" b="1" dirty="0" smtClean="0">
                      <a:solidFill>
                        <a:srgbClr val="2A2A2A"/>
                      </a:solidFill>
                      <a:latin typeface="Open Sans Bold" panose="020B0806030504020204"/>
                      <a:ea typeface="Open Sans Bold" panose="020B0806030504020204"/>
                      <a:cs typeface="Open Sans Bold" panose="020B0806030504020204"/>
                      <a:sym typeface="Open Sans Bold" panose="020B0806030504020204"/>
                    </a:rPr>
                    <a:t> III</a:t>
                  </a:r>
                  <a:endParaRPr lang="en-US" sz="3200" b="1" dirty="0">
                    <a:solidFill>
                      <a:srgbClr val="2A2A2A"/>
                    </a:solidFill>
                    <a:latin typeface="Open Sans Bold" panose="020B0806030504020204"/>
                    <a:ea typeface="Open Sans Bold" panose="020B0806030504020204"/>
                    <a:cs typeface="Open Sans Bold" panose="020B0806030504020204"/>
                    <a:sym typeface="Open Sans Bold" panose="020B0806030504020204"/>
                  </a:endParaRPr>
                </a:p>
              </p:txBody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0" y="838221"/>
                  <a:ext cx="9758824" cy="1590178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3080"/>
                    </a:lnSpc>
                  </a:pP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Phương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pháp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nghiên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cứu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phân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tích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và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xây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dựng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mô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hình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dự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báo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xu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hướng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tiền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gửi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có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kỳ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hạn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tại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ngân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hàng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TMCP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Việt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Nam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Thịnh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Vượng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khu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vực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Hà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Nội</a:t>
                  </a:r>
                  <a:endParaRPr lang="en-US" sz="2400" dirty="0">
                    <a:solidFill>
                      <a:srgbClr val="2A2A2A"/>
                    </a:solidFill>
                    <a:ea typeface="Open Sans" panose="020B0606030504020204"/>
                    <a:cs typeface="Open Sans" panose="020B0606030504020204"/>
                    <a:sym typeface="Open Sans" panose="020B0606030504020204"/>
                  </a:endParaRPr>
                </a:p>
              </p:txBody>
            </p:sp>
          </p:grpSp>
          <p:sp>
            <p:nvSpPr>
              <p:cNvPr id="17" name="Freeform 17"/>
              <p:cNvSpPr/>
              <p:nvPr/>
            </p:nvSpPr>
            <p:spPr>
              <a:xfrm>
                <a:off x="10009796" y="7133210"/>
                <a:ext cx="688613" cy="555898"/>
              </a:xfrm>
              <a:custGeom>
                <a:avLst/>
                <a:gdLst/>
                <a:ahLst/>
                <a:cxnLst/>
                <a:rect l="l" t="t" r="r" b="b"/>
                <a:pathLst>
                  <a:path w="688613" h="555898">
                    <a:moveTo>
                      <a:pt x="0" y="0"/>
                    </a:moveTo>
                    <a:lnTo>
                      <a:pt x="688613" y="0"/>
                    </a:lnTo>
                    <a:lnTo>
                      <a:pt x="688613" y="555899"/>
                    </a:lnTo>
                    <a:lnTo>
                      <a:pt x="0" y="5558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28" name="Group 27"/>
            <p:cNvGrpSpPr/>
            <p:nvPr/>
          </p:nvGrpSpPr>
          <p:grpSpPr>
            <a:xfrm>
              <a:off x="10189585" y="7863437"/>
              <a:ext cx="6694197" cy="1008065"/>
              <a:chOff x="10189585" y="7863437"/>
              <a:chExt cx="6694197" cy="1008065"/>
            </a:xfrm>
          </p:grpSpPr>
          <p:sp>
            <p:nvSpPr>
              <p:cNvPr id="22" name="Freeform 8"/>
              <p:cNvSpPr/>
              <p:nvPr/>
            </p:nvSpPr>
            <p:spPr>
              <a:xfrm>
                <a:off x="10189585" y="7964031"/>
                <a:ext cx="543337" cy="713211"/>
              </a:xfrm>
              <a:custGeom>
                <a:avLst/>
                <a:gdLst/>
                <a:ahLst/>
                <a:cxnLst/>
                <a:rect l="l" t="t" r="r" b="b"/>
                <a:pathLst>
                  <a:path w="724450" h="950948">
                    <a:moveTo>
                      <a:pt x="0" y="0"/>
                    </a:moveTo>
                    <a:lnTo>
                      <a:pt x="724450" y="0"/>
                    </a:lnTo>
                    <a:lnTo>
                      <a:pt x="724450" y="950948"/>
                    </a:lnTo>
                    <a:lnTo>
                      <a:pt x="0" y="9509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24" name="Group 12"/>
              <p:cNvGrpSpPr/>
              <p:nvPr/>
            </p:nvGrpSpPr>
            <p:grpSpPr>
              <a:xfrm>
                <a:off x="11465891" y="7863437"/>
                <a:ext cx="5417891" cy="1008065"/>
                <a:chOff x="0" y="0"/>
                <a:chExt cx="7223855" cy="1344086"/>
              </a:xfrm>
            </p:grpSpPr>
            <p:sp>
              <p:nvSpPr>
                <p:cNvPr id="26" name="TextBox 13"/>
                <p:cNvSpPr txBox="1"/>
                <p:nvPr/>
              </p:nvSpPr>
              <p:spPr>
                <a:xfrm>
                  <a:off x="0" y="0"/>
                  <a:ext cx="7223855" cy="6096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lvl="0">
                    <a:lnSpc>
                      <a:spcPts val="3600"/>
                    </a:lnSpc>
                    <a:spcBef>
                      <a:spcPct val="0"/>
                    </a:spcBef>
                  </a:pPr>
                  <a:r>
                    <a:rPr lang="en-US" sz="3200" b="1" dirty="0" err="1">
                      <a:solidFill>
                        <a:srgbClr val="2A2A2A"/>
                      </a:solidFill>
                      <a:latin typeface="Open Sans Bold" panose="020B0806030504020204"/>
                      <a:ea typeface="Open Sans Bold" panose="020B0806030504020204"/>
                      <a:cs typeface="Open Sans Bold" panose="020B0806030504020204"/>
                      <a:sym typeface="Open Sans Bold" panose="020B0806030504020204"/>
                    </a:rPr>
                    <a:t>Chương</a:t>
                  </a:r>
                  <a:r>
                    <a:rPr lang="en-US" sz="3200" b="1" dirty="0">
                      <a:solidFill>
                        <a:srgbClr val="2A2A2A"/>
                      </a:solidFill>
                      <a:latin typeface="Open Sans Bold" panose="020B0806030504020204"/>
                      <a:ea typeface="Open Sans Bold" panose="020B0806030504020204"/>
                      <a:cs typeface="Open Sans Bold" panose="020B0806030504020204"/>
                      <a:sym typeface="Open Sans Bold" panose="020B0806030504020204"/>
                    </a:rPr>
                    <a:t> </a:t>
                  </a:r>
                  <a:r>
                    <a:rPr lang="en-US" sz="3200" b="1" dirty="0" smtClean="0">
                      <a:solidFill>
                        <a:srgbClr val="2A2A2A"/>
                      </a:solidFill>
                      <a:latin typeface="Open Sans Bold" panose="020B0806030504020204"/>
                      <a:ea typeface="Open Sans Bold" panose="020B0806030504020204"/>
                      <a:cs typeface="Open Sans Bold" panose="020B0806030504020204"/>
                      <a:sym typeface="Open Sans Bold" panose="020B0806030504020204"/>
                    </a:rPr>
                    <a:t>IV</a:t>
                  </a:r>
                  <a:endParaRPr lang="en-US" sz="3200" b="1" dirty="0">
                    <a:solidFill>
                      <a:srgbClr val="2A2A2A"/>
                    </a:solidFill>
                    <a:latin typeface="Open Sans Bold" panose="020B0806030504020204"/>
                    <a:ea typeface="Open Sans Bold" panose="020B0806030504020204"/>
                    <a:cs typeface="Open Sans Bold" panose="020B0806030504020204"/>
                    <a:sym typeface="Open Sans Bold" panose="020B0806030504020204"/>
                  </a:endParaRPr>
                </a:p>
              </p:txBody>
            </p:sp>
            <p:sp>
              <p:nvSpPr>
                <p:cNvPr id="27" name="TextBox 14"/>
                <p:cNvSpPr txBox="1"/>
                <p:nvPr/>
              </p:nvSpPr>
              <p:spPr>
                <a:xfrm>
                  <a:off x="0" y="838221"/>
                  <a:ext cx="7223855" cy="50586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l">
                    <a:lnSpc>
                      <a:spcPts val="3080"/>
                    </a:lnSpc>
                  </a:pP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Kết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quả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nghiên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cứu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và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kiến</a:t>
                  </a:r>
                  <a:r>
                    <a:rPr lang="en-US" sz="2400" dirty="0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 </a:t>
                  </a:r>
                  <a:r>
                    <a:rPr lang="en-US" sz="2400" dirty="0" err="1" smtClean="0">
                      <a:solidFill>
                        <a:srgbClr val="2A2A2A"/>
                      </a:solidFill>
                      <a:ea typeface="Open Sans" panose="020B0606030504020204"/>
                      <a:cs typeface="Open Sans" panose="020B0606030504020204"/>
                      <a:sym typeface="Open Sans" panose="020B0606030504020204"/>
                    </a:rPr>
                    <a:t>nghị</a:t>
                  </a:r>
                  <a:endParaRPr lang="en-US" sz="2400" dirty="0">
                    <a:solidFill>
                      <a:srgbClr val="2A2A2A"/>
                    </a:solidFill>
                    <a:ea typeface="Open Sans" panose="020B0606030504020204"/>
                    <a:cs typeface="Open Sans" panose="020B0606030504020204"/>
                    <a:sym typeface="Open Sans" panose="020B0606030504020204"/>
                  </a:endParaRPr>
                </a:p>
              </p:txBody>
            </p:sp>
          </p:grpSp>
        </p:grpSp>
      </p:grpSp>
      <p:sp>
        <p:nvSpPr>
          <p:cNvPr id="29" name="Freeform 2"/>
          <p:cNvSpPr/>
          <p:nvPr/>
        </p:nvSpPr>
        <p:spPr>
          <a:xfrm flipH="1">
            <a:off x="1034860" y="4256972"/>
            <a:ext cx="6662911" cy="5972391"/>
          </a:xfrm>
          <a:custGeom>
            <a:avLst/>
            <a:gdLst/>
            <a:ahLst/>
            <a:cxnLst/>
            <a:rect l="l" t="t" r="r" b="b"/>
            <a:pathLst>
              <a:path w="6662911" h="5972391">
                <a:moveTo>
                  <a:pt x="6662911" y="0"/>
                </a:moveTo>
                <a:lnTo>
                  <a:pt x="0" y="0"/>
                </a:lnTo>
                <a:lnTo>
                  <a:pt x="0" y="5972392"/>
                </a:lnTo>
                <a:lnTo>
                  <a:pt x="6662911" y="5972392"/>
                </a:lnTo>
                <a:lnTo>
                  <a:pt x="666291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6"/>
          <p:cNvSpPr/>
          <p:nvPr/>
        </p:nvSpPr>
        <p:spPr>
          <a:xfrm>
            <a:off x="762000" y="3578977"/>
            <a:ext cx="1262934" cy="1141233"/>
          </a:xfrm>
          <a:custGeom>
            <a:avLst/>
            <a:gdLst/>
            <a:ahLst/>
            <a:cxnLst/>
            <a:rect l="l" t="t" r="r" b="b"/>
            <a:pathLst>
              <a:path w="1683912" h="1521644">
                <a:moveTo>
                  <a:pt x="0" y="0"/>
                </a:moveTo>
                <a:lnTo>
                  <a:pt x="1683912" y="0"/>
                </a:lnTo>
                <a:lnTo>
                  <a:pt x="1683912" y="1521644"/>
                </a:lnTo>
                <a:lnTo>
                  <a:pt x="0" y="1521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Rectangle 30"/>
          <p:cNvSpPr/>
          <p:nvPr/>
        </p:nvSpPr>
        <p:spPr>
          <a:xfrm>
            <a:off x="1414927" y="1729435"/>
            <a:ext cx="7045518" cy="1146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9100"/>
              </a:lnSpc>
            </a:pPr>
            <a:r>
              <a:rPr lang="en-US" sz="5400" b="1" dirty="0" err="1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KẾT</a:t>
            </a:r>
            <a:r>
              <a:rPr lang="en-US" sz="5400" b="1" dirty="0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 </a:t>
            </a:r>
            <a:r>
              <a:rPr lang="en-US" sz="5400" b="1" dirty="0" err="1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CẤU</a:t>
            </a:r>
            <a:r>
              <a:rPr lang="en-US" sz="5400" b="1" dirty="0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 </a:t>
            </a:r>
            <a:r>
              <a:rPr lang="en-US" sz="5400" b="1" dirty="0" err="1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CỦA</a:t>
            </a:r>
            <a:r>
              <a:rPr lang="en-US" sz="5400" b="1" dirty="0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 </a:t>
            </a:r>
            <a:r>
              <a:rPr lang="en-US" sz="5400" b="1" dirty="0" err="1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ĐỀ</a:t>
            </a:r>
            <a:r>
              <a:rPr lang="en-US" sz="5400" b="1" dirty="0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 </a:t>
            </a:r>
            <a:r>
              <a:rPr lang="en-US" sz="5400" b="1" dirty="0" err="1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TÀI</a:t>
            </a:r>
            <a:endParaRPr lang="en-US" sz="5400" b="1" dirty="0">
              <a:solidFill>
                <a:srgbClr val="2A2E3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Ultra-Bold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id="4" name="TextBox 4"/>
          <p:cNvSpPr txBox="1"/>
          <p:nvPr/>
        </p:nvSpPr>
        <p:spPr>
          <a:xfrm>
            <a:off x="152400" y="1442085"/>
            <a:ext cx="9858375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en-US" sz="40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Mô hình tối </a:t>
            </a:r>
            <a:r>
              <a:rPr lang="" altLang="en-US" sz="40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40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u cho mục tiêu diễn giải</a:t>
            </a:r>
            <a:endParaRPr lang="en-US" altLang="en-US" sz="4000" b="1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indent="0" algn="l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en-US" sz="40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và suy luận thống kê(</a:t>
            </a:r>
            <a:r>
              <a:rPr lang="en-US" alt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Logistic Regression)</a:t>
            </a:r>
            <a:endParaRPr lang="en-US" altLang="en-US" sz="4000" b="1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449117" y="1499099"/>
            <a:ext cx="8978900" cy="1445896"/>
            <a:chOff x="-1817794" y="-541019"/>
            <a:chExt cx="11971867" cy="1927861"/>
          </a:xfrm>
        </p:grpSpPr>
        <p:sp>
          <p:nvSpPr>
            <p:cNvPr id="8" name="TextBox 8"/>
            <p:cNvSpPr txBox="1"/>
            <p:nvPr/>
          </p:nvSpPr>
          <p:spPr>
            <a:xfrm>
              <a:off x="-903394" y="-253998"/>
              <a:ext cx="11057467" cy="1640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en-US" sz="4000" b="1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Mô hình tối </a:t>
              </a:r>
              <a:r>
                <a:rPr lang="" altLang="en-US" sz="4000" b="1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ư</a:t>
              </a:r>
              <a:r>
                <a:rPr lang="en-US" altLang="en-US" sz="4000" b="1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u cho mục tiêu dự báo chính xác(</a:t>
              </a:r>
              <a:r>
                <a:rPr lang="en-US" altLang="en-US" sz="4000" b="1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LightGBM</a:t>
              </a:r>
              <a:r>
                <a:rPr lang="en-US" altLang="en-US" sz="4000" dirty="0">
                  <a:solidFill>
                    <a:srgbClr val="2A2A2A"/>
                  </a:solidFill>
                  <a:latin typeface="Calibri" panose="020F0502020204030204" pitchFamily="34" charset="0"/>
                  <a:ea typeface="Open Sans" panose="020B0606030504020204"/>
                  <a:cs typeface="Calibri" panose="020F0502020204030204" pitchFamily="34" charset="0"/>
                  <a:sym typeface="Open Sans" panose="020B0606030504020204"/>
                </a:rPr>
                <a:t> )</a:t>
              </a:r>
              <a:endParaRPr lang="en-US" altLang="en-US" sz="4000" b="1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-1817794" y="-541019"/>
              <a:ext cx="1032890" cy="1826654"/>
            </a:xfrm>
            <a:custGeom>
              <a:avLst/>
              <a:gdLst/>
              <a:ahLst/>
              <a:cxnLst/>
              <a:rect l="l" t="t" r="r" b="b"/>
              <a:pathLst>
                <a:path w="1032890" h="1826654">
                  <a:moveTo>
                    <a:pt x="0" y="0"/>
                  </a:moveTo>
                  <a:lnTo>
                    <a:pt x="1032890" y="0"/>
                  </a:lnTo>
                  <a:lnTo>
                    <a:pt x="1032890" y="1826654"/>
                  </a:lnTo>
                  <a:lnTo>
                    <a:pt x="0" y="1826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/>
            </a:p>
          </p:txBody>
        </p:sp>
      </p:grp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447800" y="342900"/>
            <a:ext cx="11736070" cy="689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ctr">
              <a:lnSpc>
                <a:spcPct val="108000"/>
              </a:lnSpc>
              <a:spcAft>
                <a:spcPts val="800"/>
              </a:spcAft>
            </a:pPr>
            <a:r>
              <a:rPr lang="en-US" altLang="en-US" sz="36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1. DIỄN GIẢI KẾT QUẢ VÀ NHẬN ĐỊNH XU HƯỚNG</a:t>
            </a:r>
            <a:endParaRPr lang="en-US" altLang="en-US" sz="3600" b="1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-76200" y="2949575"/>
            <a:ext cx="9220835" cy="670115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9144635" y="2915920"/>
            <a:ext cx="9048115" cy="686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34200" y="1391285"/>
            <a:ext cx="10758170" cy="6796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None/>
            </a:pPr>
            <a:endParaRPr sz="28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sz="3200">
                <a:sym typeface="+mn-ea"/>
              </a:rPr>
              <a:t>LightGBM giúp ngân hàng phân tích sâu hành vi khách hàng.</a:t>
            </a:r>
            <a:endParaRPr sz="3200"/>
          </a:p>
          <a:p>
            <a:pPr marL="457200" indent="-457200" algn="just">
              <a:buFont typeface="Wingdings" panose="05000000000000000000" charset="0"/>
              <a:buChar char="Ø"/>
            </a:pPr>
            <a:endParaRPr sz="32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sz="3200">
                <a:sym typeface="+mn-ea"/>
              </a:rPr>
              <a:t>Tái định hình chiến lược marketing theo hướng lấy khách hàng làm trung tâm.</a:t>
            </a:r>
            <a:endParaRPr sz="3200"/>
          </a:p>
          <a:p>
            <a:pPr marL="457200" indent="-457200" algn="just">
              <a:buFont typeface="Wingdings" panose="05000000000000000000" charset="0"/>
              <a:buChar char="Ø"/>
            </a:pPr>
            <a:endParaRPr sz="32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sz="3200">
                <a:sym typeface="+mn-ea"/>
              </a:rPr>
              <a:t>Tối ưu hiệu quả kinh doanh ngắn hạn và tăng trưởng bền vững dài hạn.</a:t>
            </a:r>
            <a:endParaRPr sz="3200"/>
          </a:p>
          <a:p>
            <a:pPr marL="457200" indent="-457200" algn="just">
              <a:buFont typeface="Wingdings" panose="05000000000000000000" charset="0"/>
              <a:buChar char="Ø"/>
            </a:pPr>
            <a:endParaRPr sz="32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sz="3200">
                <a:sym typeface="+mn-ea"/>
              </a:rPr>
              <a:t>Nâng cao khả năng cạnh tranh và giữ chân khách hàng hiệu quả.</a:t>
            </a:r>
            <a:endParaRPr sz="3200"/>
          </a:p>
          <a:p>
            <a:pPr marL="457200" indent="-457200" algn="just">
              <a:buFont typeface="Wingdings" panose="05000000000000000000" charset="0"/>
              <a:buChar char="Ø"/>
            </a:pPr>
            <a:endParaRPr sz="32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sz="3200">
                <a:sym typeface="+mn-ea"/>
              </a:rPr>
              <a:t>Đầu tư vào con người, công nghệ và dữ liệu là chìa khóa thành công.</a:t>
            </a:r>
            <a:endParaRPr lang="en-US" altLang="en-US" sz="32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-456565" y="2248017"/>
            <a:ext cx="1262934" cy="1141233"/>
          </a:xfrm>
          <a:custGeom>
            <a:avLst/>
            <a:gdLst/>
            <a:ahLst/>
            <a:cxnLst/>
            <a:rect l="l" t="t" r="r" b="b"/>
            <a:pathLst>
              <a:path w="1683912" h="1521644">
                <a:moveTo>
                  <a:pt x="0" y="0"/>
                </a:moveTo>
                <a:lnTo>
                  <a:pt x="1683912" y="0"/>
                </a:lnTo>
                <a:lnTo>
                  <a:pt x="1683912" y="1521644"/>
                </a:lnTo>
                <a:lnTo>
                  <a:pt x="0" y="152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14927" y="1729435"/>
            <a:ext cx="3533775" cy="1257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9100"/>
              </a:lnSpc>
            </a:pPr>
            <a:r>
              <a:rPr lang="en-US" sz="5400" b="1" dirty="0" err="1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KẾT</a:t>
            </a:r>
            <a:r>
              <a:rPr lang="en-US" sz="5400" b="1" dirty="0">
                <a:solidFill>
                  <a:srgbClr val="2A2E3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Ultra-Bold" panose="020B0604020202020204"/>
              </a:rPr>
              <a:t> LUẬN</a:t>
            </a:r>
            <a:endParaRPr lang="en-US" sz="5400" b="1" dirty="0">
              <a:solidFill>
                <a:srgbClr val="2A2E3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Ultra-Bold" panose="020B0604020202020204"/>
            </a:endParaRPr>
          </a:p>
        </p:txBody>
      </p:sp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76200" y="3771900"/>
            <a:ext cx="6562090" cy="2830195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5295622" y="7839605"/>
            <a:ext cx="2168586" cy="1537725"/>
          </a:xfrm>
          <a:custGeom>
            <a:avLst/>
            <a:gdLst/>
            <a:ahLst/>
            <a:cxnLst/>
            <a:rect l="l" t="t" r="r" b="b"/>
            <a:pathLst>
              <a:path w="2168586" h="1537725">
                <a:moveTo>
                  <a:pt x="0" y="0"/>
                </a:moveTo>
                <a:lnTo>
                  <a:pt x="2168586" y="0"/>
                </a:lnTo>
                <a:lnTo>
                  <a:pt x="2168586" y="1537725"/>
                </a:lnTo>
                <a:lnTo>
                  <a:pt x="0" y="1537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/>
          <p:cNvSpPr/>
          <p:nvPr/>
        </p:nvSpPr>
        <p:spPr>
          <a:xfrm>
            <a:off x="-76500" y="8496233"/>
            <a:ext cx="2739144" cy="3055841"/>
          </a:xfrm>
          <a:custGeom>
            <a:avLst/>
            <a:gdLst/>
            <a:ahLst/>
            <a:cxnLst/>
            <a:rect l="l" t="t" r="r" b="b"/>
            <a:pathLst>
              <a:path w="2739144" h="3055841">
                <a:moveTo>
                  <a:pt x="0" y="0"/>
                </a:moveTo>
                <a:lnTo>
                  <a:pt x="2739145" y="0"/>
                </a:lnTo>
                <a:lnTo>
                  <a:pt x="2739145" y="3055841"/>
                </a:lnTo>
                <a:lnTo>
                  <a:pt x="0" y="3055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id="4" name="TextBox 4"/>
          <p:cNvSpPr txBox="1"/>
          <p:nvPr/>
        </p:nvSpPr>
        <p:spPr>
          <a:xfrm>
            <a:off x="974725" y="1638300"/>
            <a:ext cx="9858375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🎯</a:t>
            </a:r>
            <a:r>
              <a:rPr lang="en-US" altLang="en-US" sz="44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 Chiến l</a:t>
            </a:r>
            <a:r>
              <a:rPr lang="" altLang="en-US" sz="44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44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ợc ngắn hạn</a:t>
            </a:r>
            <a:endParaRPr lang="en-US" altLang="en-US" sz="4400" b="1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29800" y="1028700"/>
            <a:ext cx="829310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altLang="en-US" sz="4000" b="1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400" b="1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🚀</a:t>
            </a:r>
            <a:r>
              <a:rPr lang="en-US" altLang="en-US" sz="4400" b="1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Chiến l</a:t>
            </a:r>
            <a:r>
              <a:rPr lang="" altLang="en-US" sz="4400" b="1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4400" b="1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ợc dài hạn</a:t>
            </a:r>
            <a:endParaRPr lang="en-US" altLang="en-US" sz="4400" b="1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algn="ctr">
              <a:lnSpc>
                <a:spcPct val="100000"/>
              </a:lnSpc>
            </a:pPr>
            <a:endParaRPr lang="en-US" altLang="en-US" sz="4400" b="1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0650" y="2881014"/>
            <a:ext cx="7864475" cy="4739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ẩy mạnh các chiến dịch quảng bá qua email, SMS, mạng xã hội k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è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m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u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ãi ngắn hạn.</a:t>
            </a:r>
            <a:endParaRPr lang="en-US" altLang="en-US" sz="2800" b="1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altLang="en-US" sz="2800" b="1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Thiết kế khuyến mãi riêng cho khách hàng có sở hữu nhà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ể t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ă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ng tỷ lệ tham gia sản phẩm.</a:t>
            </a:r>
            <a:endParaRPr lang="en-US" altLang="en-US" sz="2800" b="1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altLang="en-US" sz="2800" b="1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Cá nhân hóa sản phẩm theo nhóm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ộc thân và gia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ình nhằm phù hợp nhu cầu tài chính khác nhau.</a:t>
            </a:r>
            <a:endParaRPr lang="en-US" altLang="en-US" sz="2800" b="1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altLang="en-US" sz="2800" b="1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Tận dụng thời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iểm cao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iểm nh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ư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tháng 2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ể triển khai khuyến mãi mùa vụ thúc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ẩy 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đă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ng k</a:t>
            </a:r>
            <a:r>
              <a:rPr lang="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ý</a:t>
            </a:r>
            <a:r>
              <a:rPr lang="en-US" altLang="en-US" sz="2800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 gửi tiền.</a:t>
            </a:r>
            <a:endParaRPr lang="en-US" altLang="en-US" sz="2800" b="1">
              <a:solidFill>
                <a:schemeClr val="bg1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9335452" y="2933563"/>
            <a:ext cx="8321040" cy="4739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ct val="100000"/>
              </a:lnSpc>
              <a:buFont typeface="Arial" panose="020B0604020202090204"/>
              <a:buChar char="•"/>
            </a:pPr>
            <a:r>
              <a:rPr sz="2800" b="1">
                <a:sym typeface="+mn-ea"/>
              </a:rPr>
              <a:t>Nâng cao chất lượng cuộc gọi tư vấn, khuyến khích tương tác lâu hơn và sâu hơn với khách hàng.</a:t>
            </a:r>
            <a:endParaRPr sz="2800" b="1"/>
          </a:p>
          <a:p>
            <a:pPr marL="539750" lvl="1" indent="-269875" algn="just">
              <a:lnSpc>
                <a:spcPct val="100000"/>
              </a:lnSpc>
              <a:buFont typeface="Arial" panose="020B0604020202090204"/>
              <a:buChar char="•"/>
            </a:pPr>
            <a:endParaRPr sz="2800" b="1"/>
          </a:p>
          <a:p>
            <a:pPr marL="539750" lvl="1" indent="-269875" algn="just">
              <a:lnSpc>
                <a:spcPct val="100000"/>
              </a:lnSpc>
              <a:buFont typeface="Arial" panose="020B0604020202090204"/>
              <a:buChar char="•"/>
            </a:pPr>
            <a:r>
              <a:rPr sz="2800" b="1">
                <a:sym typeface="+mn-ea"/>
              </a:rPr>
              <a:t>Đào tạo nhân viên tư vấn để tăng hiệu quả giao tiếp và tư vấn chuyên sâu.</a:t>
            </a:r>
            <a:endParaRPr sz="2800" b="1"/>
          </a:p>
          <a:p>
            <a:pPr marL="539750" lvl="1" indent="-269875" algn="just">
              <a:lnSpc>
                <a:spcPct val="100000"/>
              </a:lnSpc>
              <a:buFont typeface="Arial" panose="020B0604020202090204"/>
              <a:buChar char="•"/>
            </a:pPr>
            <a:endParaRPr sz="2800" b="1"/>
          </a:p>
          <a:p>
            <a:pPr marL="539750" lvl="1" indent="-269875" algn="just">
              <a:lnSpc>
                <a:spcPct val="100000"/>
              </a:lnSpc>
              <a:buFont typeface="Arial" panose="020B0604020202090204"/>
              <a:buChar char="•"/>
            </a:pPr>
            <a:r>
              <a:rPr sz="2800" b="1">
                <a:sym typeface="+mn-ea"/>
              </a:rPr>
              <a:t>Phát triển sản phẩm gửi tiền dài hạn với lãi suất cạnh tranh và điều kiện linh hoạt.</a:t>
            </a:r>
            <a:endParaRPr sz="2800" b="1"/>
          </a:p>
          <a:p>
            <a:pPr marL="539750" lvl="1" indent="-269875" algn="just">
              <a:lnSpc>
                <a:spcPct val="100000"/>
              </a:lnSpc>
              <a:buFont typeface="Arial" panose="020B0604020202090204"/>
              <a:buChar char="•"/>
            </a:pPr>
            <a:endParaRPr sz="2800" b="1"/>
          </a:p>
          <a:p>
            <a:pPr marL="539750" lvl="1" indent="-269875" algn="just">
              <a:lnSpc>
                <a:spcPct val="100000"/>
              </a:lnSpc>
              <a:buFont typeface="Arial" panose="020B0604020202090204"/>
              <a:buChar char="•"/>
            </a:pPr>
            <a:r>
              <a:rPr sz="2800" b="1">
                <a:sym typeface="+mn-ea"/>
              </a:rPr>
              <a:t>Thiết kế gói tiết kiệm phù hợp cho khách hàng trưởng thành có nhu cầu đầu tư ổn định.</a:t>
            </a:r>
            <a:endParaRPr lang="en-US" altLang="en-US" sz="2800" b="1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00200" y="1677035"/>
            <a:ext cx="16268700" cy="8274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3080"/>
              </a:lnSpc>
              <a:spcBef>
                <a:spcPct val="0"/>
              </a:spcBef>
              <a:buFont typeface="Wingdings" panose="05000000000000000000" charset="0"/>
              <a:buNone/>
            </a:pPr>
            <a:endParaRPr sz="28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sz="3200"/>
              <a:t>Đề tài đã chọn được mô hình học máy </a:t>
            </a:r>
            <a:r>
              <a:rPr lang="en-US" altLang="en-US" sz="3200" b="1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Open Sans" panose="020B0606030504020204"/>
              </a:rPr>
              <a:t>LightGBM</a:t>
            </a:r>
            <a:r>
              <a:rPr lang="en-US" sz="3200"/>
              <a:t> tối ưu nhất đ</a:t>
            </a:r>
            <a:r>
              <a:rPr lang="en-US" altLang="en-US" sz="3200"/>
              <a:t>ể xác </a:t>
            </a:r>
            <a:r>
              <a:rPr lang="" altLang="en-US" sz="3200"/>
              <a:t>đ</a:t>
            </a:r>
            <a:r>
              <a:rPr lang="en-US" altLang="en-US" sz="3200"/>
              <a:t>ịnh các yếu tố ảnh h</a:t>
            </a:r>
            <a:r>
              <a:rPr lang="" altLang="en-US" sz="3200"/>
              <a:t>ư</a:t>
            </a:r>
            <a:r>
              <a:rPr lang="en-US" altLang="en-US" sz="3200"/>
              <a:t>ởng </a:t>
            </a:r>
            <a:r>
              <a:rPr lang="" altLang="en-US" sz="3200"/>
              <a:t>đ</a:t>
            </a:r>
            <a:r>
              <a:rPr lang="en-US" altLang="en-US" sz="3200"/>
              <a:t>ến hành vi gửi tiền có kỳ hạn tại VPBank.</a:t>
            </a:r>
            <a:endParaRPr lang="en-US" altLang="en-US" sz="32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3200"/>
              <a:t>Kết quả phân tích </a:t>
            </a:r>
            <a:r>
              <a:rPr lang="" altLang="en-US" sz="3200"/>
              <a:t>đ</a:t>
            </a:r>
            <a:r>
              <a:rPr lang="en-US" altLang="en-US" sz="3200"/>
              <a:t>ã chỉ ra rằng thời gian cuộc gọi, </a:t>
            </a:r>
            <a:r>
              <a:rPr lang="" altLang="en-US" sz="3200"/>
              <a:t>đ</a:t>
            </a:r>
            <a:r>
              <a:rPr lang="en-US" altLang="en-US" sz="3200"/>
              <a:t>ộ tuổi, hiệu quả của các chiến dịch quảng bá, tình trạng sở hữu nhà ở, trình </a:t>
            </a:r>
            <a:r>
              <a:rPr lang="" altLang="en-US" sz="3200"/>
              <a:t>đ</a:t>
            </a:r>
            <a:r>
              <a:rPr lang="en-US" altLang="en-US" sz="3200"/>
              <a:t>ộ học vấn, tình trạng hôn nhân, yếu tố thời vụ (tháng 2), trạng thái liên hệ ban </a:t>
            </a:r>
            <a:r>
              <a:rPr lang="" altLang="en-US" sz="3200"/>
              <a:t>đ</a:t>
            </a:r>
            <a:r>
              <a:rPr lang="en-US" altLang="en-US" sz="3200"/>
              <a:t>ầu, và loại hình công việc là những </a:t>
            </a:r>
            <a:r>
              <a:rPr lang="en-US" altLang="en-US" sz="3200" b="1"/>
              <a:t>biến số</a:t>
            </a:r>
            <a:r>
              <a:rPr lang="en-US" altLang="en-US" sz="3200"/>
              <a:t> có tác </a:t>
            </a:r>
            <a:r>
              <a:rPr lang="" altLang="en-US" sz="3200"/>
              <a:t>đ</a:t>
            </a:r>
            <a:r>
              <a:rPr lang="en-US" altLang="en-US" sz="3200"/>
              <a:t>ộng </a:t>
            </a:r>
            <a:r>
              <a:rPr lang="" altLang="en-US" sz="3200"/>
              <a:t>đ</a:t>
            </a:r>
            <a:r>
              <a:rPr lang="en-US" altLang="en-US" sz="3200"/>
              <a:t>áng kể </a:t>
            </a:r>
            <a:r>
              <a:rPr lang="" altLang="en-US" sz="3200"/>
              <a:t>đ</a:t>
            </a:r>
            <a:r>
              <a:rPr lang="en-US" altLang="en-US" sz="3200"/>
              <a:t>ến hành vi này.</a:t>
            </a:r>
            <a:endParaRPr lang="en-US" altLang="en-US" sz="32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3200"/>
              <a:t>Chứng minh tiềm n</a:t>
            </a:r>
            <a:r>
              <a:rPr lang="" altLang="en-US" sz="3200"/>
              <a:t>ă</a:t>
            </a:r>
            <a:r>
              <a:rPr lang="en-US" altLang="en-US" sz="3200"/>
              <a:t>ng ứng dụng mô hình học máy hiện </a:t>
            </a:r>
            <a:r>
              <a:rPr lang="" altLang="en-US" sz="3200"/>
              <a:t>đ</a:t>
            </a:r>
            <a:r>
              <a:rPr lang="en-US" altLang="en-US" sz="3200"/>
              <a:t>ại trong phân tích hành vi khách hàng ngân hàng.</a:t>
            </a:r>
            <a:endParaRPr lang="en-US" altLang="en-US" sz="32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3200"/>
              <a:t>Kết quả hỗ trợ tối </a:t>
            </a:r>
            <a:r>
              <a:rPr lang="" altLang="en-US" sz="3200"/>
              <a:t>ư</a:t>
            </a:r>
            <a:r>
              <a:rPr lang="en-US" altLang="en-US" sz="3200"/>
              <a:t>u chiến l</a:t>
            </a:r>
            <a:r>
              <a:rPr lang="" altLang="en-US" sz="3200"/>
              <a:t>ư</a:t>
            </a:r>
            <a:r>
              <a:rPr lang="en-US" altLang="en-US" sz="3200"/>
              <a:t>ợc marketing, cá nhân hóa dịch vụ và thiết kế sản phẩm tài chính phù hợp.</a:t>
            </a:r>
            <a:endParaRPr lang="en-US" altLang="en-US" sz="3200"/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Đề tài có tính thực tiễn cao và </a:t>
            </a:r>
            <a:r>
              <a:rPr lang="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óng góp vào nghiên cứu hành vi tiêu dùng tài chính tại Việt Nam.</a:t>
            </a:r>
            <a:endParaRPr lang="en-US" altLang="en-US" sz="32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+mn-ea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Gợi mở tiềm n</a:t>
            </a:r>
            <a:r>
              <a:rPr lang="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ng tiếp tục áp dụng phân tích dữ liệu hiện </a:t>
            </a:r>
            <a:r>
              <a:rPr lang="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ại </a:t>
            </a:r>
            <a:r>
              <a:rPr lang="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latin typeface="Calibri" panose="020F0502020204030204" pitchFamily="34" charset="0"/>
                <a:ea typeface="Open Sans" panose="020B0606030504020204"/>
                <a:cs typeface="Calibri" panose="020F0502020204030204" pitchFamily="34" charset="0"/>
                <a:sym typeface="+mn-ea"/>
              </a:rPr>
              <a:t>ể duy trì lợi thế cạnh tranh bền vững.</a:t>
            </a:r>
            <a:endParaRPr lang="en-US" altLang="en-US" sz="32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+mn-ea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endParaRPr lang="en-US" altLang="en-US" sz="32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+mn-ea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endParaRPr lang="en-US" altLang="en-US" sz="32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+mn-ea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endParaRPr lang="en-US" altLang="en-US" sz="3200" dirty="0">
              <a:solidFill>
                <a:srgbClr val="2A2A2A"/>
              </a:solidFill>
              <a:latin typeface="Calibri" panose="020F0502020204030204" pitchFamily="34" charset="0"/>
              <a:ea typeface="Open Sans" panose="020B0606030504020204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-456565" y="2248017"/>
            <a:ext cx="1262934" cy="1141233"/>
          </a:xfrm>
          <a:custGeom>
            <a:avLst/>
            <a:gdLst/>
            <a:ahLst/>
            <a:cxnLst/>
            <a:rect l="l" t="t" r="r" b="b"/>
            <a:pathLst>
              <a:path w="1683912" h="1521644">
                <a:moveTo>
                  <a:pt x="0" y="0"/>
                </a:moveTo>
                <a:lnTo>
                  <a:pt x="1683912" y="0"/>
                </a:lnTo>
                <a:lnTo>
                  <a:pt x="1683912" y="1521644"/>
                </a:lnTo>
                <a:lnTo>
                  <a:pt x="0" y="152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81947" y="418795"/>
            <a:ext cx="3379470" cy="1257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9100"/>
              </a:lnSpc>
            </a:pPr>
            <a:r>
              <a:rPr lang="en-US" sz="6000" b="1" dirty="0">
                <a:solidFill>
                  <a:srgbClr val="2A2E3A"/>
                </a:solidFill>
                <a:latin typeface="Calibri" panose="020F0502020204030204" pitchFamily="34" charset="0"/>
                <a:ea typeface="Open Sans Bold" panose="020B0806030504020204" charset="0"/>
                <a:cs typeface="Calibri" panose="020F0502020204030204" pitchFamily="34" charset="0"/>
                <a:sym typeface="Open Sans Ultra-Bold" panose="020B0604020202020204"/>
              </a:rPr>
              <a:t>TỔNG KẾT</a:t>
            </a:r>
            <a:endParaRPr lang="en-US" sz="6000" b="1" dirty="0">
              <a:solidFill>
                <a:srgbClr val="2A2E3A"/>
              </a:solidFill>
              <a:latin typeface="Calibri" panose="020F0502020204030204" pitchFamily="34" charset="0"/>
              <a:ea typeface="Open Sans Bold" panose="020B0806030504020204" charset="0"/>
              <a:cs typeface="Calibri" panose="020F0502020204030204" pitchFamily="34" charset="0"/>
              <a:sym typeface="Open Sans Ultra-Bold" panose="020B06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620742" y="9105795"/>
            <a:ext cx="2168586" cy="1537725"/>
          </a:xfrm>
          <a:custGeom>
            <a:avLst/>
            <a:gdLst/>
            <a:ahLst/>
            <a:cxnLst/>
            <a:rect l="l" t="t" r="r" b="b"/>
            <a:pathLst>
              <a:path w="2168586" h="1537725">
                <a:moveTo>
                  <a:pt x="0" y="0"/>
                </a:moveTo>
                <a:lnTo>
                  <a:pt x="2168586" y="0"/>
                </a:lnTo>
                <a:lnTo>
                  <a:pt x="2168586" y="1537725"/>
                </a:lnTo>
                <a:lnTo>
                  <a:pt x="0" y="1537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/>
          <p:cNvSpPr/>
          <p:nvPr/>
        </p:nvSpPr>
        <p:spPr>
          <a:xfrm>
            <a:off x="-76500" y="8496233"/>
            <a:ext cx="2739144" cy="3055841"/>
          </a:xfrm>
          <a:custGeom>
            <a:avLst/>
            <a:gdLst/>
            <a:ahLst/>
            <a:cxnLst/>
            <a:rect l="l" t="t" r="r" b="b"/>
            <a:pathLst>
              <a:path w="2739144" h="3055841">
                <a:moveTo>
                  <a:pt x="0" y="0"/>
                </a:moveTo>
                <a:lnTo>
                  <a:pt x="2739145" y="0"/>
                </a:lnTo>
                <a:lnTo>
                  <a:pt x="2739145" y="3055841"/>
                </a:lnTo>
                <a:lnTo>
                  <a:pt x="0" y="3055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4"/>
          <p:cNvSpPr/>
          <p:nvPr/>
        </p:nvSpPr>
        <p:spPr>
          <a:xfrm>
            <a:off x="16916599" y="342892"/>
            <a:ext cx="1055274" cy="1511460"/>
          </a:xfrm>
          <a:custGeom>
            <a:avLst/>
            <a:gdLst/>
            <a:ahLst/>
            <a:cxnLst/>
            <a:rect l="l" t="t" r="r" b="b"/>
            <a:pathLst>
              <a:path w="1055274" h="1511460">
                <a:moveTo>
                  <a:pt x="0" y="0"/>
                </a:moveTo>
                <a:lnTo>
                  <a:pt x="1055274" y="0"/>
                </a:lnTo>
                <a:lnTo>
                  <a:pt x="1055274" y="1511460"/>
                </a:lnTo>
                <a:lnTo>
                  <a:pt x="0" y="1511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35000" y="3790589"/>
            <a:ext cx="5245100" cy="1332778"/>
            <a:chOff x="0" y="0"/>
            <a:chExt cx="1381426" cy="351020"/>
          </a:xfrm>
          <a:solidFill>
            <a:srgbClr val="009900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426" cy="351020"/>
            </a:xfrm>
            <a:custGeom>
              <a:avLst/>
              <a:gdLst/>
              <a:ahLst/>
              <a:cxnLst/>
              <a:rect l="l" t="t" r="r" b="b"/>
              <a:pathLst>
                <a:path w="1381426" h="351020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grpFill/>
            <a:ln>
              <a:solidFill>
                <a:srgbClr val="0066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  <a:grpFill/>
            <a:ln>
              <a:solidFill>
                <a:srgbClr val="006600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04900" y="3790589"/>
            <a:ext cx="5118100" cy="1332778"/>
            <a:chOff x="0" y="0"/>
            <a:chExt cx="1347977" cy="351020"/>
          </a:xfrm>
          <a:solidFill>
            <a:srgbClr val="009900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977" cy="351020"/>
            </a:xfrm>
            <a:custGeom>
              <a:avLst/>
              <a:gdLst/>
              <a:ahLst/>
              <a:cxnLst/>
              <a:rect l="l" t="t" r="r" b="b"/>
              <a:pathLst>
                <a:path w="1347977" h="351020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89924" y="2555153"/>
            <a:ext cx="8951476" cy="376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006600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CẢM ƠN THẦY CÔ VÀ CÁC BẠN ĐÃ CHÚ Ý LẮNG NGHE! </a:t>
            </a:r>
            <a:endParaRPr lang="en-US" sz="7000" b="1">
              <a:solidFill>
                <a:srgbClr val="006600"/>
              </a:solidFill>
              <a:latin typeface="Calibri" panose="020F0502020204030204" pitchFamily="34" charset="0"/>
              <a:ea typeface="Open Sans Bold" panose="020B0806030504020204"/>
              <a:cs typeface="Calibri" panose="020F0502020204030204" pitchFamily="34" charset="0"/>
              <a:sym typeface="Open Sans Bold" panose="020B0806030504020204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rcRect l="7432" t="8163" r="7432" b="7483"/>
          <a:stretch>
            <a:fillRect/>
          </a:stretch>
        </p:blipFill>
        <p:spPr>
          <a:xfrm>
            <a:off x="76200" y="266700"/>
            <a:ext cx="2792730" cy="2674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l="24718" t="2749" r="18576" b="5155"/>
          <a:stretch>
            <a:fillRect/>
          </a:stretch>
        </p:blipFill>
        <p:spPr>
          <a:xfrm>
            <a:off x="0" y="0"/>
            <a:ext cx="5943600" cy="1024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53200" y="2405872"/>
            <a:ext cx="12954000" cy="5486400"/>
            <a:chOff x="-1505857" y="276798"/>
            <a:chExt cx="17272000" cy="7315198"/>
          </a:xfrm>
        </p:grpSpPr>
        <p:sp>
          <p:nvSpPr>
            <p:cNvPr id="4" name="TextBox 4"/>
            <p:cNvSpPr txBox="1"/>
            <p:nvPr/>
          </p:nvSpPr>
          <p:spPr>
            <a:xfrm>
              <a:off x="-1505857" y="276798"/>
              <a:ext cx="17272000" cy="67710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 dirty="0" err="1" smtClean="0">
                  <a:solidFill>
                    <a:srgbClr val="FFFFFF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CHƯƠNG</a:t>
              </a:r>
              <a:r>
                <a:rPr lang="en-US" sz="9000" b="1" dirty="0" smtClean="0">
                  <a:solidFill>
                    <a:srgbClr val="FFFFFF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I </a:t>
              </a:r>
              <a:endParaRPr lang="en-US" sz="9000" b="1" dirty="0">
                <a:solidFill>
                  <a:srgbClr val="A1EFB2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CƠ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SỞ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LÝ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LUẬN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VỀ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HOẠT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ĐỘNG</a:t>
              </a:r>
              <a:endParaRPr lang="en-US" sz="6000" dirty="0" smtClean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GỬI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TIỀN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CÓ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KỲ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HẠN</a:t>
              </a:r>
              <a:endParaRPr lang="en-US" sz="6000" dirty="0" smtClean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VÀO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NGÂN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HÀNG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THƯƠNG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MẠI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endParaRPr lang="en-US" sz="6000" dirty="0" smtClean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  <a:p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VÀ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MÔ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HÌNH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DỰ</a:t>
              </a:r>
              <a:r>
                <a:rPr lang="en-US" sz="6000" dirty="0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 </a:t>
              </a:r>
              <a:r>
                <a:rPr lang="en-US" sz="6000" dirty="0" err="1" smtClean="0">
                  <a:solidFill>
                    <a:srgbClr val="FFFFFF"/>
                  </a:solidFill>
                  <a:latin typeface="+mj-lt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rPr>
                <a:t>BÁO</a:t>
              </a:r>
              <a:endParaRPr lang="en-US" sz="6000" dirty="0">
                <a:solidFill>
                  <a:srgbClr val="FFFFFF"/>
                </a:solidFill>
                <a:latin typeface="+mj-lt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-1302657" y="7591996"/>
              <a:ext cx="396240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12" name="Freeform 6"/>
          <p:cNvSpPr/>
          <p:nvPr/>
        </p:nvSpPr>
        <p:spPr>
          <a:xfrm>
            <a:off x="15697200" y="1003507"/>
            <a:ext cx="2133600" cy="1391147"/>
          </a:xfrm>
          <a:custGeom>
            <a:avLst/>
            <a:gdLst/>
            <a:ahLst/>
            <a:cxnLst/>
            <a:rect l="l" t="t" r="r" b="b"/>
            <a:pathLst>
              <a:path w="2356895" h="1379855">
                <a:moveTo>
                  <a:pt x="0" y="0"/>
                </a:moveTo>
                <a:lnTo>
                  <a:pt x="2356895" y="0"/>
                </a:lnTo>
                <a:lnTo>
                  <a:pt x="2356895" y="1379855"/>
                </a:lnTo>
                <a:lnTo>
                  <a:pt x="0" y="137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47800" y="797718"/>
            <a:ext cx="16571479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1. 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SỞ L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Ý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LUẬN VỀ HOẠT 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Đ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ỘNG GỬI TIỀN C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Ó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KỲ HẠN V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O NG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Â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 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TH</a:t>
            </a:r>
            <a:r>
              <a:rPr lang="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ƯƠ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MẠI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6545815" y="1536382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0"/>
          <p:cNvSpPr txBox="1"/>
          <p:nvPr/>
        </p:nvSpPr>
        <p:spPr>
          <a:xfrm>
            <a:off x="1447800" y="2594029"/>
            <a:ext cx="407865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36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KHÁI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NIỆM</a:t>
            </a:r>
            <a:endParaRPr lang="en-US" sz="2800" b="1" dirty="0">
              <a:solidFill>
                <a:srgbClr val="2A2A2A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1447801" y="4165637"/>
            <a:ext cx="7391400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NHTM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là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loại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hình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tổ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chức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tài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chính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trung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có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chức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năng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chính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là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nhận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tiền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gửi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từ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khách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hang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và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cho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vay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lại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nhằm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thu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lợi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nhuận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từ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chênh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lệch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lãi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suất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.</a:t>
            </a:r>
            <a:endParaRPr lang="en-US" sz="2500" dirty="0">
              <a:solidFill>
                <a:srgbClr val="2A2A2A"/>
              </a:solidFill>
              <a:latin typeface="+mj-lt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Đây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là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trụ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cột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quan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trọng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trong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hệ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thống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tài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chính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của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bất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kỳ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quốc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gia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nào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,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đóng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vai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trò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trung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gian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giữa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người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có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nhàn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rỗi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và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người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có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nhu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cầu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sử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dụng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vốn</a:t>
            </a:r>
            <a:r>
              <a:rPr lang="en-US" sz="25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.</a:t>
            </a:r>
            <a:endParaRPr lang="en-US" sz="25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7" name="TextBox 7"/>
          <p:cNvSpPr txBox="1"/>
          <p:nvPr/>
        </p:nvSpPr>
        <p:spPr>
          <a:xfrm>
            <a:off x="1943047" y="3367501"/>
            <a:ext cx="5417891" cy="46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Ngân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hàng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thương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mại</a:t>
            </a:r>
            <a:endParaRPr lang="en-US" sz="3200" b="1" dirty="0">
              <a:solidFill>
                <a:srgbClr val="2A2A2A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51" y="3538340"/>
            <a:ext cx="7620000" cy="482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id="32" name="Pictur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6545815" y="1536382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0"/>
          <p:cNvSpPr txBox="1"/>
          <p:nvPr/>
        </p:nvSpPr>
        <p:spPr>
          <a:xfrm>
            <a:off x="1447800" y="2594029"/>
            <a:ext cx="407865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36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KHÁI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NIỆM</a:t>
            </a:r>
            <a:endParaRPr lang="en-US" sz="2800" b="1" dirty="0">
              <a:solidFill>
                <a:srgbClr val="2A2A2A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38" name="TextBox 7"/>
          <p:cNvSpPr txBox="1"/>
          <p:nvPr/>
        </p:nvSpPr>
        <p:spPr>
          <a:xfrm>
            <a:off x="1523968" y="3390906"/>
            <a:ext cx="1276409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Hoạt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động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gửi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tiền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vào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ngân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hàng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thương</a:t>
            </a:r>
            <a:r>
              <a:rPr lang="en-US" sz="32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mại</a:t>
            </a:r>
            <a:endParaRPr lang="en-US" sz="3200" b="1" dirty="0">
              <a:solidFill>
                <a:srgbClr val="2A2A2A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39" name="TextBox 9"/>
          <p:cNvSpPr txBox="1"/>
          <p:nvPr/>
        </p:nvSpPr>
        <p:spPr>
          <a:xfrm>
            <a:off x="1752861" y="4509310"/>
            <a:ext cx="7391400" cy="2665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Theo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luật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Các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tổ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chức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tín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dụng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Việt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Nam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năm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2010(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sửa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đổi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,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bổ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sung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năm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2017),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tiền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gửi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có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kỳ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hạn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được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định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nghĩa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là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“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Khoản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tiền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gửi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của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tổ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chức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,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cá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nhân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tại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tổ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chức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tín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dụng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theo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thỏa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thuận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về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thời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hạn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gửi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tiền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và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được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hưởng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lãi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suất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theo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mức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quy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dịnh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trong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hợp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đồng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gửi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tiền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”(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Điều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4, </a:t>
            </a:r>
            <a:r>
              <a:rPr lang="en-US" sz="2500" dirty="0" err="1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Khoản</a:t>
            </a:r>
            <a:r>
              <a:rPr lang="en-US" sz="2500" dirty="0" smtClean="0">
                <a:solidFill>
                  <a:srgbClr val="2A2A2A"/>
                </a:solidFill>
                <a:latin typeface="+mj-lt"/>
                <a:ea typeface="Open Sans" panose="020B0606030504020204"/>
                <a:cs typeface="Open Sans" panose="020B0606030504020204"/>
                <a:sym typeface="Open Sans" panose="020B0606030504020204"/>
              </a:rPr>
              <a:t> 13)</a:t>
            </a:r>
            <a:endParaRPr lang="en-US" sz="2500" dirty="0">
              <a:solidFill>
                <a:srgbClr val="2A2A2A"/>
              </a:solidFill>
              <a:latin typeface="+mj-lt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315" y="4166920"/>
            <a:ext cx="6667500" cy="3819525"/>
          </a:xfrm>
          <a:prstGeom prst="rect">
            <a:avLst/>
          </a:prstGeom>
        </p:spPr>
      </p:pic>
      <p:sp>
        <p:nvSpPr>
          <p:cNvPr id="6" name="TextBox 30"/>
          <p:cNvSpPr txBox="1"/>
          <p:nvPr/>
        </p:nvSpPr>
        <p:spPr>
          <a:xfrm>
            <a:off x="1447800" y="797718"/>
            <a:ext cx="16571479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spcBef>
                <a:spcPct val="0"/>
              </a:spcBef>
            </a:pPr>
            <a:r>
              <a:rPr lang="en-US" sz="36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1. 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SỞ L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Ý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LUẬN VỀ HOẠT 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Đ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ỘNG GỬI TIỀN C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Ó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KỲ HẠN V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O NG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Â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 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TH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ƯƠ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MẠI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918" y="5238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id="32" name="Pictur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6545815" y="1536382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9"/>
          <p:cNvSpPr txBox="1"/>
          <p:nvPr/>
        </p:nvSpPr>
        <p:spPr>
          <a:xfrm>
            <a:off x="1676400" y="3722715"/>
            <a:ext cx="861060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Có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thỏa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thuận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về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kỳ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hạn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cụ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thể</a:t>
            </a:r>
            <a:endParaRPr lang="en-US" sz="3200" dirty="0" smtClean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Lãi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suất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thường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cao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hơn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gửi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không</a:t>
            </a:r>
            <a:r>
              <a:rPr 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endParaRPr lang="en-US" sz="3200" dirty="0" smtClean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69875" lvl="1" algn="just">
              <a:lnSpc>
                <a:spcPts val="3500"/>
              </a:lnSpc>
            </a:pPr>
            <a:r>
              <a:rPr 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kỳ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hạn</a:t>
            </a:r>
            <a:endParaRPr lang="en-US" sz="3200" dirty="0" smtClean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Hạn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chế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khả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năng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rút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trước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hạn</a:t>
            </a:r>
            <a:endParaRPr lang="en-US" sz="3200" dirty="0" smtClean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Bảo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hiểm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gửi</a:t>
            </a:r>
            <a:endParaRPr lang="en-US" sz="3200" dirty="0" smtClean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Tính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ổn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định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và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dự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báo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dòng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</a:t>
            </a:r>
            <a:endParaRPr lang="en-US" sz="3200" dirty="0" smtClean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Tùy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chọn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tái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tục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và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đa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dạng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kỳ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hạn</a:t>
            </a:r>
            <a:endParaRPr lang="en-US" sz="3200" dirty="0" smtClean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90204"/>
              <a:buChar char="•"/>
            </a:pP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Được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sử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dụng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làm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tài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sản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đảm</a:t>
            </a:r>
            <a:r>
              <a:rPr lang="en-US" sz="3200" dirty="0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3200" dirty="0" err="1" smtClean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bảo</a:t>
            </a:r>
            <a:endParaRPr 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514889" y="3491341"/>
          <a:ext cx="8133080" cy="429831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914695"/>
                <a:gridCol w="1332432"/>
                <a:gridCol w="1221396"/>
                <a:gridCol w="1332432"/>
                <a:gridCol w="1332432"/>
              </a:tblGrid>
              <a:tr h="5130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 err="1">
                          <a:effectLst/>
                        </a:rPr>
                        <a:t>Loại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tiền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gửi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>
                          <a:effectLst/>
                        </a:rPr>
                        <a:t>Kỳ hạn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 2022 (%)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>
                          <a:effectLst/>
                        </a:rPr>
                        <a:t> 2023 (%)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>
                          <a:effectLst/>
                        </a:rPr>
                        <a:t> 2024 (%)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/>
                </a:tc>
              </a:tr>
              <a:tr h="89398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Tiền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gửi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không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kỳ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hạn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Không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kỳ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hạn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0.1 - 0.2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0.1 - 0.2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0.1 - 0.2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4818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Tiền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gửi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có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kỳ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hạn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 </a:t>
                      </a:r>
                      <a:r>
                        <a:rPr lang="en-US" sz="2400" u="none" strike="noStrike" dirty="0" err="1">
                          <a:effectLst/>
                        </a:rPr>
                        <a:t>tháng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3.5 - 3.7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3.0 - 3.5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3.2 - 3.6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4818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Tiền gửi có kỳ hạn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3 </a:t>
                      </a:r>
                      <a:r>
                        <a:rPr lang="en-US" sz="2400" u="none" strike="noStrike" dirty="0" err="1">
                          <a:effectLst/>
                        </a:rPr>
                        <a:t>tháng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4.0 - 4.3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3.8 - 4.1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4.0 - 4.2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4818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Tiền gửi có kỳ hạn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6 </a:t>
                      </a:r>
                      <a:r>
                        <a:rPr lang="en-US" sz="2400" u="none" strike="noStrike" dirty="0" err="1">
                          <a:effectLst/>
                        </a:rPr>
                        <a:t>tháng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5.0 - 5.3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4.8 - 5.1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4.9 - 5.2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4818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Tiền gửi có kỳ hạn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9 tháng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5.2 - 5.4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5.0 - 5.3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5.1 - 5.3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4818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Tiền gửi có kỳ hạn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12 tháng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6.0 - 6.5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5.8 - 6.3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6.0 - 6.4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4818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Tiền gửi có kỳ hạn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24 tháng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6.3 - 6.7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6.0 - 6.5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6.2 - 6.6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30" y="3238781"/>
            <a:ext cx="8440372" cy="530336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43047" y="9105900"/>
            <a:ext cx="1028753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124200" y="8896280"/>
            <a:ext cx="14649450" cy="8282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9"/>
          <p:cNvSpPr txBox="1"/>
          <p:nvPr/>
        </p:nvSpPr>
        <p:spPr>
          <a:xfrm>
            <a:off x="3124200" y="8904605"/>
            <a:ext cx="14316075" cy="83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just"/>
            <a:r>
              <a:rPr lang="en-US" sz="2700" dirty="0" err="1" smtClean="0"/>
              <a:t>Đối</a:t>
            </a:r>
            <a:r>
              <a:rPr lang="en-US" sz="2700" dirty="0" smtClean="0"/>
              <a:t> </a:t>
            </a:r>
            <a:r>
              <a:rPr lang="en-US" sz="2700" dirty="0" err="1"/>
              <a:t>với</a:t>
            </a:r>
            <a:r>
              <a:rPr lang="en-US" sz="2700" dirty="0"/>
              <a:t> </a:t>
            </a:r>
            <a:r>
              <a:rPr lang="en-US" sz="2700" dirty="0" err="1"/>
              <a:t>KHCN</a:t>
            </a:r>
            <a:r>
              <a:rPr lang="en-US" sz="2700" dirty="0"/>
              <a:t> </a:t>
            </a:r>
            <a:r>
              <a:rPr lang="en-US" sz="2700" dirty="0" err="1"/>
              <a:t>có</a:t>
            </a:r>
            <a:r>
              <a:rPr lang="en-US" sz="2700" dirty="0"/>
              <a:t> </a:t>
            </a:r>
            <a:r>
              <a:rPr lang="en-US" sz="2700" dirty="0" err="1"/>
              <a:t>khoản</a:t>
            </a:r>
            <a:r>
              <a:rPr lang="en-US" sz="2700" dirty="0"/>
              <a:t> </a:t>
            </a:r>
            <a:r>
              <a:rPr lang="en-US" sz="2700" dirty="0" err="1"/>
              <a:t>tiền</a:t>
            </a:r>
            <a:r>
              <a:rPr lang="en-US" sz="2700" dirty="0"/>
              <a:t> </a:t>
            </a:r>
            <a:r>
              <a:rPr lang="en-US" sz="2700" dirty="0" err="1"/>
              <a:t>nhàn</a:t>
            </a:r>
            <a:r>
              <a:rPr lang="en-US" sz="2700" dirty="0"/>
              <a:t> </a:t>
            </a:r>
            <a:r>
              <a:rPr lang="en-US" sz="2700" dirty="0" err="1"/>
              <a:t>rỗi</a:t>
            </a:r>
            <a:r>
              <a:rPr lang="en-US" sz="2700" dirty="0"/>
              <a:t> </a:t>
            </a:r>
            <a:r>
              <a:rPr lang="en-US" sz="2700" dirty="0" err="1"/>
              <a:t>nhưng</a:t>
            </a:r>
            <a:r>
              <a:rPr lang="en-US" sz="2700" dirty="0"/>
              <a:t> </a:t>
            </a:r>
            <a:r>
              <a:rPr lang="en-US" sz="2700" dirty="0" err="1"/>
              <a:t>sẽ</a:t>
            </a:r>
            <a:r>
              <a:rPr lang="en-US" sz="2700" dirty="0"/>
              <a:t> </a:t>
            </a:r>
            <a:r>
              <a:rPr lang="en-US" sz="2700" dirty="0" err="1"/>
              <a:t>rút</a:t>
            </a:r>
            <a:r>
              <a:rPr lang="en-US" sz="2700" dirty="0"/>
              <a:t> </a:t>
            </a:r>
            <a:r>
              <a:rPr lang="en-US" sz="2700" dirty="0" err="1"/>
              <a:t>bất</a:t>
            </a:r>
            <a:r>
              <a:rPr lang="en-US" sz="2700" dirty="0"/>
              <a:t> </a:t>
            </a:r>
            <a:r>
              <a:rPr lang="en-US" sz="2700" dirty="0" err="1"/>
              <a:t>cứ</a:t>
            </a:r>
            <a:r>
              <a:rPr lang="en-US" sz="2700" dirty="0"/>
              <a:t> </a:t>
            </a:r>
            <a:r>
              <a:rPr lang="en-US" sz="2700" dirty="0" err="1"/>
              <a:t>khi</a:t>
            </a:r>
            <a:r>
              <a:rPr lang="en-US" sz="2700" dirty="0"/>
              <a:t> </a:t>
            </a:r>
            <a:r>
              <a:rPr lang="en-US" sz="2700" dirty="0" err="1"/>
              <a:t>nào</a:t>
            </a:r>
            <a:r>
              <a:rPr lang="en-US" sz="2700" dirty="0"/>
              <a:t> </a:t>
            </a:r>
            <a:r>
              <a:rPr lang="en-US" sz="2700" dirty="0" err="1"/>
              <a:t>cần</a:t>
            </a:r>
            <a:r>
              <a:rPr lang="en-US" sz="2700" dirty="0"/>
              <a:t>, </a:t>
            </a:r>
            <a:r>
              <a:rPr lang="en-US" sz="2700" dirty="0" err="1"/>
              <a:t>hoặc</a:t>
            </a:r>
            <a:r>
              <a:rPr lang="en-US" sz="2700" dirty="0"/>
              <a:t> </a:t>
            </a:r>
            <a:r>
              <a:rPr lang="en-US" sz="2700" dirty="0" err="1"/>
              <a:t>thường</a:t>
            </a:r>
            <a:r>
              <a:rPr lang="en-US" sz="2700" dirty="0"/>
              <a:t> </a:t>
            </a:r>
            <a:r>
              <a:rPr lang="en-US" sz="2700" dirty="0" err="1"/>
              <a:t>xuyên</a:t>
            </a:r>
            <a:r>
              <a:rPr lang="en-US" sz="2700" dirty="0"/>
              <a:t> </a:t>
            </a:r>
            <a:r>
              <a:rPr lang="en-US" sz="2700" dirty="0" err="1"/>
              <a:t>phải</a:t>
            </a:r>
            <a:r>
              <a:rPr lang="en-US" sz="2700" dirty="0"/>
              <a:t> </a:t>
            </a:r>
            <a:r>
              <a:rPr lang="en-US" sz="2700" dirty="0" err="1"/>
              <a:t>thanh</a:t>
            </a:r>
            <a:r>
              <a:rPr lang="en-US" sz="2700" dirty="0"/>
              <a:t> </a:t>
            </a:r>
            <a:r>
              <a:rPr lang="en-US" sz="2700" dirty="0" err="1"/>
              <a:t>toán</a:t>
            </a:r>
            <a:r>
              <a:rPr lang="en-US" sz="2700" dirty="0"/>
              <a:t> </a:t>
            </a:r>
            <a:r>
              <a:rPr lang="en-US" sz="2700" dirty="0" err="1"/>
              <a:t>các</a:t>
            </a:r>
            <a:r>
              <a:rPr lang="en-US" sz="2700" dirty="0"/>
              <a:t> chi </a:t>
            </a:r>
            <a:r>
              <a:rPr lang="en-US" sz="2700" dirty="0" err="1"/>
              <a:t>phí</a:t>
            </a:r>
            <a:r>
              <a:rPr lang="en-US" sz="2700" dirty="0"/>
              <a:t> </a:t>
            </a:r>
            <a:r>
              <a:rPr lang="en-US" sz="2700" dirty="0" err="1"/>
              <a:t>phát</a:t>
            </a:r>
            <a:r>
              <a:rPr lang="en-US" sz="2700" dirty="0"/>
              <a:t> </a:t>
            </a:r>
            <a:r>
              <a:rPr lang="en-US" sz="2700" dirty="0" err="1"/>
              <a:t>sinh</a:t>
            </a:r>
            <a:r>
              <a:rPr lang="en-US" sz="2700" dirty="0"/>
              <a:t> </a:t>
            </a:r>
            <a:r>
              <a:rPr lang="en-US" sz="2700" dirty="0" err="1"/>
              <a:t>không</a:t>
            </a:r>
            <a:r>
              <a:rPr lang="en-US" sz="2700" dirty="0"/>
              <a:t> </a:t>
            </a:r>
            <a:r>
              <a:rPr lang="en-US" sz="2700" dirty="0" err="1"/>
              <a:t>dự</a:t>
            </a:r>
            <a:r>
              <a:rPr lang="en-US" sz="2700" dirty="0"/>
              <a:t> </a:t>
            </a:r>
            <a:r>
              <a:rPr lang="en-US" sz="2700" dirty="0" err="1"/>
              <a:t>tính</a:t>
            </a:r>
            <a:r>
              <a:rPr lang="en-US" sz="2700" dirty="0"/>
              <a:t> </a:t>
            </a:r>
            <a:r>
              <a:rPr lang="en-US" sz="2700" dirty="0" err="1"/>
              <a:t>trước</a:t>
            </a:r>
            <a:r>
              <a:rPr lang="en-US" sz="2700" dirty="0"/>
              <a:t> </a:t>
            </a:r>
            <a:r>
              <a:rPr lang="en-US" sz="2700" dirty="0" err="1"/>
              <a:t>thì</a:t>
            </a:r>
            <a:r>
              <a:rPr lang="en-US" sz="2700" dirty="0"/>
              <a:t> </a:t>
            </a:r>
            <a:r>
              <a:rPr lang="en-US" sz="2700" dirty="0" err="1"/>
              <a:t>KHCN</a:t>
            </a:r>
            <a:r>
              <a:rPr lang="en-US" sz="2700" dirty="0"/>
              <a:t> </a:t>
            </a:r>
            <a:r>
              <a:rPr lang="en-US" sz="2700" dirty="0" err="1"/>
              <a:t>sẽ</a:t>
            </a:r>
            <a:r>
              <a:rPr lang="en-US" sz="2700" dirty="0"/>
              <a:t> </a:t>
            </a:r>
            <a:r>
              <a:rPr lang="en-US" sz="2700" dirty="0" err="1"/>
              <a:t>chọn</a:t>
            </a:r>
            <a:r>
              <a:rPr lang="en-US" sz="2700" dirty="0"/>
              <a:t> </a:t>
            </a:r>
            <a:r>
              <a:rPr lang="en-US" sz="2700" dirty="0" err="1"/>
              <a:t>gửi</a:t>
            </a:r>
            <a:r>
              <a:rPr lang="en-US" sz="2700" dirty="0"/>
              <a:t> </a:t>
            </a:r>
            <a:r>
              <a:rPr lang="en-US" sz="2700" dirty="0" err="1"/>
              <a:t>tiền</a:t>
            </a:r>
            <a:r>
              <a:rPr lang="en-US" sz="2700" dirty="0"/>
              <a:t> </a:t>
            </a:r>
            <a:r>
              <a:rPr lang="en-US" sz="2700" dirty="0" err="1"/>
              <a:t>tiết</a:t>
            </a:r>
            <a:r>
              <a:rPr lang="en-US" sz="2700" dirty="0"/>
              <a:t> </a:t>
            </a:r>
            <a:r>
              <a:rPr lang="en-US" sz="2700" dirty="0" err="1"/>
              <a:t>kiệm</a:t>
            </a:r>
            <a:r>
              <a:rPr lang="en-US" sz="2700" dirty="0"/>
              <a:t> </a:t>
            </a:r>
            <a:r>
              <a:rPr lang="en-US" sz="2700" dirty="0" err="1"/>
              <a:t>không</a:t>
            </a:r>
            <a:r>
              <a:rPr lang="en-US" sz="2700" dirty="0"/>
              <a:t> </a:t>
            </a:r>
            <a:r>
              <a:rPr lang="en-US" sz="2700" dirty="0" err="1"/>
              <a:t>kỳ</a:t>
            </a:r>
            <a:r>
              <a:rPr lang="en-US" sz="2700" dirty="0"/>
              <a:t> </a:t>
            </a:r>
            <a:r>
              <a:rPr lang="en-US" sz="2700" dirty="0" err="1"/>
              <a:t>hạn</a:t>
            </a:r>
            <a:r>
              <a:rPr lang="en-US" sz="2700" dirty="0"/>
              <a:t>. </a:t>
            </a:r>
            <a:endParaRPr lang="en-US" sz="27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780146" y="2549642"/>
            <a:ext cx="14707904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36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ĐẶC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ĐIỂM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CỦA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HOẠT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ĐỘNG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GỬI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TIỀN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NGÂN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HÀNG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THƯƠNG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MẠI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CÓ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KỲ</a:t>
            </a:r>
            <a:r>
              <a:rPr lang="en-US" sz="3200" b="1" dirty="0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 </a:t>
            </a:r>
            <a:r>
              <a:rPr lang="en-US" sz="3200" b="1" dirty="0" err="1" smtClean="0">
                <a:solidFill>
                  <a:srgbClr val="2A2A2A"/>
                </a:solidFill>
                <a:latin typeface="Calibri" panose="020F0502020204030204" pitchFamily="34" charset="0"/>
                <a:ea typeface="Open Sans Bold" panose="020B0806030504020204"/>
                <a:cs typeface="Calibri" panose="020F0502020204030204" pitchFamily="34" charset="0"/>
                <a:sym typeface="Open Sans Bold" panose="020B0806030504020204"/>
              </a:rPr>
              <a:t>HẠN</a:t>
            </a:r>
            <a:endParaRPr lang="en-US" sz="3200" b="1" dirty="0" err="1" smtClean="0">
              <a:solidFill>
                <a:srgbClr val="2A2A2A"/>
              </a:solidFill>
              <a:latin typeface="Calibri" panose="020F0502020204030204" pitchFamily="34" charset="0"/>
              <a:ea typeface="Open Sans Bold" panose="020B0806030504020204"/>
              <a:cs typeface="Calibri" panose="020F0502020204030204" pitchFamily="34" charset="0"/>
              <a:sym typeface="Open Sans Bold" panose="020B0806030504020204"/>
            </a:endParaRPr>
          </a:p>
        </p:txBody>
      </p:sp>
      <p:sp>
        <p:nvSpPr>
          <p:cNvPr id="10" name="TextBox 30"/>
          <p:cNvSpPr txBox="1"/>
          <p:nvPr/>
        </p:nvSpPr>
        <p:spPr>
          <a:xfrm>
            <a:off x="1447800" y="797718"/>
            <a:ext cx="16571479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1. 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SỞ L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Ý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LUẬN VỀ HOẠT 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Đ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ỘNG GỬI TIỀN C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Ó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KỲ HẠN V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O NG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Â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 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TH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ƯƠ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MẠI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892" y="377412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id="32" name="Pictur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6545815" y="1536382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/>
          <p:cNvGrpSpPr/>
          <p:nvPr/>
        </p:nvGrpSpPr>
        <p:grpSpPr>
          <a:xfrm>
            <a:off x="4188393" y="2111534"/>
            <a:ext cx="9996297" cy="7426406"/>
            <a:chOff x="7597566" y="1664963"/>
            <a:chExt cx="9996297" cy="7426406"/>
          </a:xfrm>
        </p:grpSpPr>
        <p:grpSp>
          <p:nvGrpSpPr>
            <p:cNvPr id="17" name="Group 2"/>
            <p:cNvGrpSpPr/>
            <p:nvPr/>
          </p:nvGrpSpPr>
          <p:grpSpPr>
            <a:xfrm>
              <a:off x="10802923" y="4519276"/>
              <a:ext cx="3752844" cy="1543050"/>
              <a:chOff x="0" y="0"/>
              <a:chExt cx="988403" cy="406400"/>
            </a:xfrm>
          </p:grpSpPr>
          <p:sp>
            <p:nvSpPr>
              <p:cNvPr id="18" name="Freeform 3"/>
              <p:cNvSpPr/>
              <p:nvPr/>
            </p:nvSpPr>
            <p:spPr>
              <a:xfrm>
                <a:off x="0" y="0"/>
                <a:ext cx="98840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988403" h="406400">
                    <a:moveTo>
                      <a:pt x="51574" y="0"/>
                    </a:moveTo>
                    <a:lnTo>
                      <a:pt x="936830" y="0"/>
                    </a:lnTo>
                    <a:cubicBezTo>
                      <a:pt x="950508" y="0"/>
                      <a:pt x="963626" y="5434"/>
                      <a:pt x="973298" y="15106"/>
                    </a:cubicBezTo>
                    <a:cubicBezTo>
                      <a:pt x="982970" y="24778"/>
                      <a:pt x="988403" y="37896"/>
                      <a:pt x="988403" y="51574"/>
                    </a:cubicBezTo>
                    <a:lnTo>
                      <a:pt x="988403" y="354826"/>
                    </a:lnTo>
                    <a:cubicBezTo>
                      <a:pt x="988403" y="383310"/>
                      <a:pt x="965313" y="406400"/>
                      <a:pt x="936830" y="406400"/>
                    </a:cubicBezTo>
                    <a:lnTo>
                      <a:pt x="51574" y="406400"/>
                    </a:lnTo>
                    <a:cubicBezTo>
                      <a:pt x="23090" y="406400"/>
                      <a:pt x="0" y="383310"/>
                      <a:pt x="0" y="354826"/>
                    </a:cubicBezTo>
                    <a:lnTo>
                      <a:pt x="0" y="51574"/>
                    </a:lnTo>
                    <a:cubicBezTo>
                      <a:pt x="0" y="23090"/>
                      <a:pt x="23090" y="0"/>
                      <a:pt x="51574" y="0"/>
                    </a:cubicBez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19" name="TextBox 4"/>
              <p:cNvSpPr txBox="1"/>
              <p:nvPr/>
            </p:nvSpPr>
            <p:spPr>
              <a:xfrm>
                <a:off x="0" y="-47625"/>
                <a:ext cx="988403" cy="4540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500"/>
                  </a:lnSpc>
                </a:pPr>
                <a:r>
                  <a:rPr lang="en-US" sz="2500" b="1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Lãi</a:t>
                </a:r>
                <a:r>
                  <a:rPr lang="en-US" sz="2500" b="1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2500" b="1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suất</a:t>
                </a:r>
                <a:endParaRPr lang="en-US" sz="2500" b="1" dirty="0">
                  <a:solidFill>
                    <a:srgbClr val="2A2A2A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endParaRPr>
              </a:p>
            </p:txBody>
          </p:sp>
        </p:grpSp>
        <p:sp>
          <p:nvSpPr>
            <p:cNvPr id="20" name="AutoShape 5"/>
            <p:cNvSpPr/>
            <p:nvPr/>
          </p:nvSpPr>
          <p:spPr>
            <a:xfrm>
              <a:off x="14555761" y="5289197"/>
              <a:ext cx="542556" cy="28575"/>
            </a:xfrm>
            <a:prstGeom prst="line">
              <a:avLst/>
            </a:prstGeom>
            <a:ln w="28575" cap="flat">
              <a:solidFill>
                <a:srgbClr val="2A2A2A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1" name="AutoShape 6"/>
            <p:cNvSpPr/>
            <p:nvPr/>
          </p:nvSpPr>
          <p:spPr>
            <a:xfrm>
              <a:off x="12386178" y="4228763"/>
              <a:ext cx="552522" cy="28575"/>
            </a:xfrm>
            <a:prstGeom prst="line">
              <a:avLst/>
            </a:prstGeom>
            <a:ln w="28575" cap="flat">
              <a:solidFill>
                <a:srgbClr val="2A2A2A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2" name="AutoShape 7"/>
            <p:cNvSpPr/>
            <p:nvPr/>
          </p:nvSpPr>
          <p:spPr>
            <a:xfrm>
              <a:off x="12400780" y="6326603"/>
              <a:ext cx="557129" cy="28575"/>
            </a:xfrm>
            <a:prstGeom prst="line">
              <a:avLst/>
            </a:prstGeom>
            <a:ln w="28575" cap="flat">
              <a:solidFill>
                <a:srgbClr val="2A2A2A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3" name="AutoShape 8"/>
            <p:cNvSpPr/>
            <p:nvPr/>
          </p:nvSpPr>
          <p:spPr>
            <a:xfrm>
              <a:off x="10093045" y="5269370"/>
              <a:ext cx="709950" cy="28575"/>
            </a:xfrm>
            <a:prstGeom prst="line">
              <a:avLst/>
            </a:prstGeom>
            <a:ln w="28575" cap="flat">
              <a:solidFill>
                <a:srgbClr val="2A2A2A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4" name="Group 9"/>
            <p:cNvGrpSpPr/>
            <p:nvPr/>
          </p:nvGrpSpPr>
          <p:grpSpPr>
            <a:xfrm>
              <a:off x="7597566" y="4809790"/>
              <a:ext cx="2495550" cy="933450"/>
              <a:chOff x="0" y="0"/>
              <a:chExt cx="657264" cy="245847"/>
            </a:xfrm>
          </p:grpSpPr>
          <p:sp>
            <p:nvSpPr>
              <p:cNvPr id="25" name="Freeform 10"/>
              <p:cNvSpPr/>
              <p:nvPr/>
            </p:nvSpPr>
            <p:spPr>
              <a:xfrm>
                <a:off x="0" y="0"/>
                <a:ext cx="657264" cy="245847"/>
              </a:xfrm>
              <a:custGeom>
                <a:avLst/>
                <a:gdLst/>
                <a:ahLst/>
                <a:cxnLst/>
                <a:rect l="l" t="t" r="r" b="b"/>
                <a:pathLst>
                  <a:path w="657264" h="245847">
                    <a:moveTo>
                      <a:pt x="0" y="0"/>
                    </a:moveTo>
                    <a:lnTo>
                      <a:pt x="657264" y="0"/>
                    </a:lnTo>
                    <a:lnTo>
                      <a:pt x="657264" y="245847"/>
                    </a:lnTo>
                    <a:lnTo>
                      <a:pt x="0" y="245847"/>
                    </a:lnTo>
                    <a:close/>
                  </a:path>
                </a:pathLst>
              </a:custGeom>
              <a:solidFill>
                <a:srgbClr val="ABDEB6"/>
              </a:solidFill>
            </p:spPr>
          </p:sp>
          <p:sp>
            <p:nvSpPr>
              <p:cNvPr id="26" name="TextBox 11"/>
              <p:cNvSpPr txBox="1"/>
              <p:nvPr/>
            </p:nvSpPr>
            <p:spPr>
              <a:xfrm>
                <a:off x="0" y="-28575"/>
                <a:ext cx="657264" cy="274422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Tình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hình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kinh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tế</a:t>
                </a:r>
                <a:endParaRPr lang="en-US" sz="1500" dirty="0">
                  <a:solidFill>
                    <a:srgbClr val="2A2A2A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endParaRPr>
              </a:p>
            </p:txBody>
          </p:sp>
        </p:grpSp>
        <p:grpSp>
          <p:nvGrpSpPr>
            <p:cNvPr id="27" name="Group 12"/>
            <p:cNvGrpSpPr/>
            <p:nvPr/>
          </p:nvGrpSpPr>
          <p:grpSpPr>
            <a:xfrm>
              <a:off x="11431569" y="2924880"/>
              <a:ext cx="2495550" cy="1041946"/>
              <a:chOff x="0" y="-28575"/>
              <a:chExt cx="657264" cy="274422"/>
            </a:xfrm>
          </p:grpSpPr>
          <p:sp>
            <p:nvSpPr>
              <p:cNvPr id="28" name="Freeform 13"/>
              <p:cNvSpPr/>
              <p:nvPr/>
            </p:nvSpPr>
            <p:spPr>
              <a:xfrm>
                <a:off x="0" y="0"/>
                <a:ext cx="657264" cy="245847"/>
              </a:xfrm>
              <a:custGeom>
                <a:avLst/>
                <a:gdLst/>
                <a:ahLst/>
                <a:cxnLst/>
                <a:rect l="l" t="t" r="r" b="b"/>
                <a:pathLst>
                  <a:path w="657264" h="245847">
                    <a:moveTo>
                      <a:pt x="0" y="0"/>
                    </a:moveTo>
                    <a:lnTo>
                      <a:pt x="657264" y="0"/>
                    </a:lnTo>
                    <a:lnTo>
                      <a:pt x="657264" y="245847"/>
                    </a:lnTo>
                    <a:lnTo>
                      <a:pt x="0" y="245847"/>
                    </a:lnTo>
                    <a:close/>
                  </a:path>
                </a:pathLst>
              </a:custGeom>
              <a:solidFill>
                <a:srgbClr val="ABDEB6"/>
              </a:solidFill>
            </p:spPr>
          </p:sp>
          <p:sp>
            <p:nvSpPr>
              <p:cNvPr id="29" name="TextBox 14"/>
              <p:cNvSpPr txBox="1"/>
              <p:nvPr/>
            </p:nvSpPr>
            <p:spPr>
              <a:xfrm>
                <a:off x="0" y="-28575"/>
                <a:ext cx="657264" cy="274422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Thời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gian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gửi</a:t>
                </a:r>
                <a:endParaRPr lang="en-US" sz="1500" dirty="0">
                  <a:solidFill>
                    <a:srgbClr val="2A2A2A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endParaRPr>
              </a:p>
            </p:txBody>
          </p:sp>
        </p:grpSp>
        <p:grpSp>
          <p:nvGrpSpPr>
            <p:cNvPr id="31" name="Group 15"/>
            <p:cNvGrpSpPr/>
            <p:nvPr/>
          </p:nvGrpSpPr>
          <p:grpSpPr>
            <a:xfrm>
              <a:off x="11431569" y="6619455"/>
              <a:ext cx="2495550" cy="933450"/>
              <a:chOff x="0" y="0"/>
              <a:chExt cx="657264" cy="245847"/>
            </a:xfrm>
          </p:grpSpPr>
          <p:sp>
            <p:nvSpPr>
              <p:cNvPr id="37" name="Freeform 16"/>
              <p:cNvSpPr/>
              <p:nvPr/>
            </p:nvSpPr>
            <p:spPr>
              <a:xfrm>
                <a:off x="0" y="0"/>
                <a:ext cx="657264" cy="245847"/>
              </a:xfrm>
              <a:custGeom>
                <a:avLst/>
                <a:gdLst/>
                <a:ahLst/>
                <a:cxnLst/>
                <a:rect l="l" t="t" r="r" b="b"/>
                <a:pathLst>
                  <a:path w="657264" h="245847">
                    <a:moveTo>
                      <a:pt x="0" y="0"/>
                    </a:moveTo>
                    <a:lnTo>
                      <a:pt x="657264" y="0"/>
                    </a:lnTo>
                    <a:lnTo>
                      <a:pt x="657264" y="245847"/>
                    </a:lnTo>
                    <a:lnTo>
                      <a:pt x="0" y="245847"/>
                    </a:lnTo>
                    <a:close/>
                  </a:path>
                </a:pathLst>
              </a:custGeom>
              <a:solidFill>
                <a:srgbClr val="ABDEB6"/>
              </a:solidFill>
            </p:spPr>
          </p:sp>
          <p:sp>
            <p:nvSpPr>
              <p:cNvPr id="38" name="TextBox 17"/>
              <p:cNvSpPr txBox="1"/>
              <p:nvPr/>
            </p:nvSpPr>
            <p:spPr>
              <a:xfrm>
                <a:off x="0" y="-28575"/>
                <a:ext cx="657264" cy="274422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Hình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thức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trả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lãi</a:t>
                </a:r>
                <a:endParaRPr lang="en-US" sz="1500" dirty="0">
                  <a:solidFill>
                    <a:srgbClr val="2A2A2A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endParaRPr>
              </a:p>
            </p:txBody>
          </p:sp>
        </p:grpSp>
        <p:grpSp>
          <p:nvGrpSpPr>
            <p:cNvPr id="39" name="Group 18"/>
            <p:cNvGrpSpPr/>
            <p:nvPr/>
          </p:nvGrpSpPr>
          <p:grpSpPr>
            <a:xfrm>
              <a:off x="15098313" y="4838361"/>
              <a:ext cx="2495550" cy="933450"/>
              <a:chOff x="0" y="0"/>
              <a:chExt cx="657264" cy="245847"/>
            </a:xfrm>
          </p:grpSpPr>
          <p:sp>
            <p:nvSpPr>
              <p:cNvPr id="40" name="Freeform 19"/>
              <p:cNvSpPr/>
              <p:nvPr/>
            </p:nvSpPr>
            <p:spPr>
              <a:xfrm>
                <a:off x="0" y="0"/>
                <a:ext cx="657264" cy="245847"/>
              </a:xfrm>
              <a:custGeom>
                <a:avLst/>
                <a:gdLst/>
                <a:ahLst/>
                <a:cxnLst/>
                <a:rect l="l" t="t" r="r" b="b"/>
                <a:pathLst>
                  <a:path w="657264" h="245847">
                    <a:moveTo>
                      <a:pt x="0" y="0"/>
                    </a:moveTo>
                    <a:lnTo>
                      <a:pt x="657264" y="0"/>
                    </a:lnTo>
                    <a:lnTo>
                      <a:pt x="657264" y="245847"/>
                    </a:lnTo>
                    <a:lnTo>
                      <a:pt x="0" y="245847"/>
                    </a:lnTo>
                    <a:close/>
                  </a:path>
                </a:pathLst>
              </a:custGeom>
              <a:solidFill>
                <a:srgbClr val="ABDEB6"/>
              </a:solidFill>
            </p:spPr>
          </p:sp>
          <p:sp>
            <p:nvSpPr>
              <p:cNvPr id="41" name="TextBox 20"/>
              <p:cNvSpPr txBox="1"/>
              <p:nvPr/>
            </p:nvSpPr>
            <p:spPr>
              <a:xfrm>
                <a:off x="0" y="-28575"/>
                <a:ext cx="657264" cy="274422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Cạnh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tranh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giữa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các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ngân</a:t>
                </a:r>
                <a:r>
                  <a:rPr lang="en-US" sz="1500" dirty="0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 </a:t>
                </a:r>
                <a:r>
                  <a:rPr lang="en-US" sz="1500" dirty="0" err="1" smtClean="0">
                    <a:solidFill>
                      <a:srgbClr val="2A2A2A"/>
                    </a:solidFill>
                    <a:latin typeface="Open Sans Bold" panose="020B0806030504020204" charset="0"/>
                    <a:ea typeface="Open Sans Bold" panose="020B0806030504020204" charset="0"/>
                    <a:cs typeface="Open Sans Bold" panose="020B0806030504020204" charset="0"/>
                    <a:sym typeface="Open Sans" panose="020B0606030504020204"/>
                  </a:rPr>
                  <a:t>hàng</a:t>
                </a:r>
                <a:endParaRPr lang="en-US" sz="1500" dirty="0">
                  <a:solidFill>
                    <a:srgbClr val="2A2A2A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  <a:sym typeface="Open Sans" panose="020B0606030504020204"/>
                </a:endParaRPr>
              </a:p>
            </p:txBody>
          </p:sp>
        </p:grpSp>
        <p:sp>
          <p:nvSpPr>
            <p:cNvPr id="54" name="TextBox 33"/>
            <p:cNvSpPr txBox="1"/>
            <p:nvPr/>
          </p:nvSpPr>
          <p:spPr>
            <a:xfrm>
              <a:off x="15412705" y="1664963"/>
              <a:ext cx="1866900" cy="10537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lang="en-US" sz="1500" dirty="0">
                <a:solidFill>
                  <a:srgbClr val="2A2A2A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</p:txBody>
        </p:sp>
        <p:sp>
          <p:nvSpPr>
            <p:cNvPr id="64" name="TextBox 43"/>
            <p:cNvSpPr txBox="1"/>
            <p:nvPr/>
          </p:nvSpPr>
          <p:spPr>
            <a:xfrm>
              <a:off x="11431569" y="8049423"/>
              <a:ext cx="2495550" cy="104194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lang="en-US" sz="1500" dirty="0">
                <a:solidFill>
                  <a:srgbClr val="2A2A2A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</p:txBody>
        </p:sp>
        <p:sp>
          <p:nvSpPr>
            <p:cNvPr id="65" name="AutoShape 44"/>
            <p:cNvSpPr/>
            <p:nvPr/>
          </p:nvSpPr>
          <p:spPr>
            <a:xfrm>
              <a:off x="12380784" y="7841124"/>
              <a:ext cx="605066" cy="28575"/>
            </a:xfrm>
            <a:prstGeom prst="line">
              <a:avLst/>
            </a:prstGeom>
            <a:ln w="28575" cap="flat">
              <a:solidFill>
                <a:srgbClr val="2A2A2A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0" name="TextBox 49"/>
            <p:cNvSpPr txBox="1"/>
            <p:nvPr/>
          </p:nvSpPr>
          <p:spPr>
            <a:xfrm>
              <a:off x="7908675" y="7444221"/>
              <a:ext cx="1866900" cy="10537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lang="en-US" sz="1500" dirty="0">
                <a:solidFill>
                  <a:srgbClr val="2A2A2A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</p:txBody>
        </p:sp>
      </p:grpSp>
      <p:sp>
        <p:nvSpPr>
          <p:cNvPr id="76" name="TextBox 10"/>
          <p:cNvSpPr txBox="1"/>
          <p:nvPr/>
        </p:nvSpPr>
        <p:spPr>
          <a:xfrm>
            <a:off x="1447800" y="2594029"/>
            <a:ext cx="16002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36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CÁC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YẾU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TỐ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ẢNH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HƯỞNG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ĐẾN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HÀNH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VI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GỬI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TIỀN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CÓ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KỲ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HẠN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ĐỐI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VỚI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KHÁCH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HÀNG</a:t>
            </a:r>
            <a:endParaRPr lang="en-US" sz="2800" b="1" dirty="0">
              <a:solidFill>
                <a:srgbClr val="2A2A2A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pic>
        <p:nvPicPr>
          <p:cNvPr id="5" name="Picture 4" descr="moi-truong-kinh-te-vi-mo_TPC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6591300"/>
            <a:ext cx="3381375" cy="2628900"/>
          </a:xfrm>
          <a:prstGeom prst="rect">
            <a:avLst/>
          </a:prstGeom>
        </p:spPr>
      </p:pic>
      <p:pic>
        <p:nvPicPr>
          <p:cNvPr id="6" name="Picture 5" descr="howtopaychinesesuppliersbybanktransfertt-15673129941196696672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6438900"/>
            <a:ext cx="5793105" cy="3027045"/>
          </a:xfrm>
          <a:prstGeom prst="rect">
            <a:avLst/>
          </a:prstGeom>
        </p:spPr>
      </p:pic>
      <p:sp>
        <p:nvSpPr>
          <p:cNvPr id="7" name="TextBox 30"/>
          <p:cNvSpPr txBox="1"/>
          <p:nvPr/>
        </p:nvSpPr>
        <p:spPr>
          <a:xfrm>
            <a:off x="1447800" y="797718"/>
            <a:ext cx="16571479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1. 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SỞ L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Ý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LUẬN VỀ HOẠT 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Đ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ỘNG GỬI TIỀN C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Ó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KỲ HẠN V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O NG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Â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 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TH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ƯƠ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MẠI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892" y="377412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id="32" name="Pictur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936" cy="1113019"/>
          </a:xfrm>
          <a:prstGeom prst="rect">
            <a:avLst/>
          </a:prstGeom>
        </p:spPr>
      </p:pic>
      <p:sp>
        <p:nvSpPr>
          <p:cNvPr id="33" name="Freeform 9"/>
          <p:cNvSpPr/>
          <p:nvPr/>
        </p:nvSpPr>
        <p:spPr>
          <a:xfrm>
            <a:off x="16545815" y="1536382"/>
            <a:ext cx="1227835" cy="1231433"/>
          </a:xfrm>
          <a:custGeom>
            <a:avLst/>
            <a:gdLst/>
            <a:ahLst/>
            <a:cxnLst/>
            <a:rect l="l" t="t" r="r" b="b"/>
            <a:pathLst>
              <a:path w="1472987" h="151146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4"/>
          <p:cNvSpPr/>
          <p:nvPr/>
        </p:nvSpPr>
        <p:spPr>
          <a:xfrm>
            <a:off x="538084" y="8556005"/>
            <a:ext cx="1404963" cy="1508780"/>
          </a:xfrm>
          <a:custGeom>
            <a:avLst/>
            <a:gdLst/>
            <a:ahLst/>
            <a:cxnLst/>
            <a:rect l="l" t="t" r="r" b="b"/>
            <a:pathLst>
              <a:path w="1643633" h="1718627">
                <a:moveTo>
                  <a:pt x="0" y="0"/>
                </a:moveTo>
                <a:lnTo>
                  <a:pt x="1643633" y="0"/>
                </a:lnTo>
                <a:lnTo>
                  <a:pt x="1643633" y="1718627"/>
                </a:lnTo>
                <a:lnTo>
                  <a:pt x="0" y="17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4"/>
          <p:cNvSpPr txBox="1"/>
          <p:nvPr/>
        </p:nvSpPr>
        <p:spPr>
          <a:xfrm>
            <a:off x="416560" y="3924300"/>
            <a:ext cx="3752850" cy="172402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3500"/>
              </a:lnSpc>
            </a:pPr>
            <a:r>
              <a:rPr lang="en-US" sz="2400" b="1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Lãi</a:t>
            </a:r>
            <a:r>
              <a:rPr lang="en-US" sz="2400" b="1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b="1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suất</a:t>
            </a:r>
            <a:endParaRPr lang="en-US" sz="2400" b="1" dirty="0" err="1" smtClean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1066800" y="5151120"/>
            <a:ext cx="3102610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Tình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hình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kinh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tế</a:t>
            </a:r>
            <a:endParaRPr lang="en-US" sz="2400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1295400" y="3165475"/>
            <a:ext cx="2495550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Thời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gian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gửi</a:t>
            </a:r>
            <a:endParaRPr lang="en-US" sz="2400" dirty="0" err="1" smtClean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982980" y="6133465"/>
            <a:ext cx="3201670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Hình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thức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trả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lãi</a:t>
            </a:r>
            <a:endParaRPr lang="en-US" sz="2400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454660" y="7277100"/>
            <a:ext cx="3668395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ct val="100000"/>
              </a:lnSpc>
            </a:pP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Cạnh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tranh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giữa</a:t>
            </a:r>
            <a:endParaRPr lang="en-US" sz="2400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các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ngân</a:t>
            </a:r>
            <a:r>
              <a:rPr lang="en-US" sz="24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</a:t>
            </a:r>
            <a:r>
              <a:rPr lang="en-US" sz="2400" dirty="0" err="1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hàng</a:t>
            </a:r>
            <a:endParaRPr lang="en-US" sz="2400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  <p:sp>
        <p:nvSpPr>
          <p:cNvPr id="54" name="TextBox 33"/>
          <p:cNvSpPr txBox="1"/>
          <p:nvPr/>
        </p:nvSpPr>
        <p:spPr>
          <a:xfrm>
            <a:off x="12003405" y="2111375"/>
            <a:ext cx="1866900" cy="105346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lang="en-US" sz="1500" dirty="0">
              <a:solidFill>
                <a:srgbClr val="2A2A2A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64" name="TextBox 43"/>
          <p:cNvSpPr txBox="1"/>
          <p:nvPr/>
        </p:nvSpPr>
        <p:spPr>
          <a:xfrm>
            <a:off x="8022590" y="8496300"/>
            <a:ext cx="2495550" cy="104203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lang="en-US" sz="1500" dirty="0">
              <a:solidFill>
                <a:srgbClr val="2A2A2A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70" name="TextBox 49"/>
          <p:cNvSpPr txBox="1"/>
          <p:nvPr/>
        </p:nvSpPr>
        <p:spPr>
          <a:xfrm>
            <a:off x="4499610" y="7890510"/>
            <a:ext cx="1866900" cy="105346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lang="en-US" sz="1500" dirty="0">
              <a:solidFill>
                <a:srgbClr val="2A2A2A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76" name="TextBox 10"/>
          <p:cNvSpPr txBox="1"/>
          <p:nvPr/>
        </p:nvSpPr>
        <p:spPr>
          <a:xfrm>
            <a:off x="1447800" y="2594029"/>
            <a:ext cx="160020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36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CÁC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YẾU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TỐ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ẢNH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HƯỞNG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ĐẾN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HÀNH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VI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GỬI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TIỀN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CÓ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KỲ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HẠN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ĐỐI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VỚI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KHÁCH</a:t>
            </a:r>
            <a:r>
              <a:rPr lang="en-US" sz="2800" b="1" dirty="0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2800" b="1" dirty="0" err="1" smtClean="0">
                <a:solidFill>
                  <a:srgbClr val="2A2A2A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HÀNG</a:t>
            </a:r>
            <a:endParaRPr lang="en-US" sz="2800" b="1" dirty="0">
              <a:solidFill>
                <a:srgbClr val="2A2A2A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4343400" y="3695700"/>
            <a:ext cx="11669395" cy="3937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Lãi suất tiền gửi có kỳ hạn quan trọng với cả khách hàng và ngân hàng.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Với khách hàng: ảnh 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ởng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ến lựa chọn sản phẩm và chiến l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ợc tiết kiệm,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ầu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Với ngân hàng: là công cụ thu hút vốn và duy trì ổn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 tài chính.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Lãi suất biến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ộng theo ngân hàng, kỳ hạn gửi và thị tr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tài chính.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470400" y="3238500"/>
            <a:ext cx="11669395" cy="5511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Thời gian gửi ảnh 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ởng lớn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ến lãi suất tiền gửi có kỳ hạn.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 gửi dài hạn (≥ 1 n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m)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ợc áp dụng lãi suất cao hơn, giúp ngân hàng ổn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 nguồn vốn và lập kế hoạch tài chính hiệu quả.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 gửi dài hạn hỗ trợ hoạt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ộng cho vay và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ầu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dài hạn của ngân hàng.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Tiền gửi ngắn hạn (&lt; 6 tháng) có lãi suất thấp hơn do tính linh hoạt rút tiền và rủi ro dòng vốn không ổn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Lãi suất thấp ở kỳ hạn ngắn bù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ắp cho sự không chắc chắn về thanh khoản của ngân hàng.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4470400" y="3086100"/>
            <a:ext cx="12853035" cy="6296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Lãi suất tiền gửi chịu ảnh 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ởng bởi nội tại ngân hàng và kinh tế v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ĩ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mô.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Chính sách tiền tệ của ngân hàng trung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là yếu tố quyết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 chính.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Khi ngân hàng trung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lãi suất cơ bản, các ngân hàng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mại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lãi suất tiền gửi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thu hút vốn.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Khi giảm lãi suất cơ bản, ngân hàng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mại hạ lãi suất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giảm chi phí và duy trì cạnh tranh.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Lạm phát cao làm ngân hàng trung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lãi suất, kéo theo lãi suất tiền gửi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bảo vệ giá trị tài sản.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Trong suy thoái kinh tế, lãi suất giảm nhằm kích thích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ầu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 và chi tiêu, dẫn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ến lãi suất tiền gửi giảm.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39750" lvl="1" indent="-269875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Char char="•"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4572000" y="4799330"/>
            <a:ext cx="12853035" cy="1377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Trả lãi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ịnh kỳ (tháng, qu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ý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, n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m)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có lãi suất thấp hơn.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Trả lãi cuối kỳ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có lãi suất cao hơn do khách hàng nhận lãi một lần khi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áo hạn.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9610" y="4381500"/>
            <a:ext cx="12853035" cy="3787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Cạnh tranh giữa các ngân hàng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mại ảnh 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ởng mạnh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ến lãi suất tiền gửi.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Ngân hàng th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iều chỉnh lãi suất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thu hút khách hàng,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ặc biệt trong các ch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ơng trình khuyến mãi và dịp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ặc biệt.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Thị tr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ư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ờng cạnh tranh gay gắt buộc ngân hàng nâng lãi suất 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đ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ể t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ă</a:t>
            </a: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 sức hấp dẫn.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69875" lvl="1" indent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/>
              <a:buNone/>
            </a:pP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727075" lvl="1" indent="-45720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en-US" sz="3200" dirty="0">
                <a:solidFill>
                  <a:srgbClr val="2A2A2A"/>
                </a:solidFill>
                <a:ea typeface="Open Sans" panose="020B0606030504020204"/>
                <a:cs typeface="Open Sans" panose="020B0606030504020204"/>
                <a:sym typeface="Open Sans" panose="020B0606030504020204"/>
              </a:rPr>
              <a:t>Ngoài lãi suất, ngân hàng còn cải thiện dịch vụ phụ trợ nhằm giữ chân khách hàng lâu dài.</a:t>
            </a:r>
            <a:endParaRPr lang="en-US" altLang="en-US" sz="3200" dirty="0">
              <a:solidFill>
                <a:srgbClr val="2A2A2A"/>
              </a:solidFill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9" name="TextBox 30"/>
          <p:cNvSpPr txBox="1"/>
          <p:nvPr/>
        </p:nvSpPr>
        <p:spPr>
          <a:xfrm>
            <a:off x="1447800" y="797718"/>
            <a:ext cx="16571479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 smtClean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1. 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C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SỞ L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Ý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LUẬN VỀ HOẠT 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Đ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ỘNG GỬI TIỀN C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Ó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 KỲ HẠN V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O NG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Â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 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H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À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TH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ƯƠ</a:t>
            </a:r>
            <a:r>
              <a:rPr lang="en-US" altLang="en-US" sz="3600" u="none" dirty="0">
                <a:solidFill>
                  <a:srgbClr val="2A2A2A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" panose="020B0606030504020204"/>
              </a:rPr>
              <a:t>NG MẠI</a:t>
            </a:r>
            <a:endParaRPr lang="en-US" altLang="en-US" sz="3600" u="none" dirty="0">
              <a:solidFill>
                <a:srgbClr val="2A2A2A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6" grpId="0"/>
      <p:bldP spid="19" grpId="1"/>
      <p:bldP spid="36" grpId="1"/>
      <p:bldP spid="6" grpId="0"/>
      <p:bldP spid="6" grpId="1"/>
      <p:bldP spid="29" grpId="0"/>
      <p:bldP spid="6" grpId="2"/>
      <p:bldP spid="7" grpId="0"/>
      <p:bldP spid="7" grpId="1"/>
      <p:bldP spid="7" grpId="2"/>
      <p:bldP spid="7" grpId="3"/>
      <p:bldP spid="7" grpId="4"/>
      <p:bldP spid="26" grpId="0"/>
      <p:bldP spid="8" grpId="0"/>
      <p:bldP spid="8" grpId="1"/>
      <p:bldP spid="8" grpId="3"/>
      <p:bldP spid="8" grpId="4"/>
      <p:bldP spid="38" grpId="0"/>
      <p:bldP spid="10" grpId="1"/>
      <p:bldP spid="10" grpId="3"/>
      <p:bldP spid="10" grpId="4"/>
    </p:bldLst>
  </p:timing>
</p:sld>
</file>

<file path=ppt/tags/tag1.xml><?xml version="1.0" encoding="utf-8"?>
<p:tagLst xmlns:p="http://schemas.openxmlformats.org/presentationml/2006/main">
  <p:tag name="TABLE_ENDDRAG_ORIGIN_RECT" val="1297*686"/>
  <p:tag name="TABLE_ENDDRAG_RECT" val="83*100*1297*686"/>
</p:tagLst>
</file>

<file path=ppt/tags/tag2.xml><?xml version="1.0" encoding="utf-8"?>
<p:tagLst xmlns:p="http://schemas.openxmlformats.org/presentationml/2006/main">
  <p:tag name="TABLE_ENDDRAG_ORIGIN_RECT" val="1265*246"/>
  <p:tag name="TABLE_ENDDRAG_RECT" val="126*141*1265*24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15727</Words>
  <Application>WPS Presentation</Application>
  <PresentationFormat>Custom</PresentationFormat>
  <Paragraphs>688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SimSun</vt:lpstr>
      <vt:lpstr>Wingdings</vt:lpstr>
      <vt:lpstr>江城圆体 400W</vt:lpstr>
      <vt:lpstr>Open Sans Bold</vt:lpstr>
      <vt:lpstr>Open Sans</vt:lpstr>
      <vt:lpstr>Open Sans Bold</vt:lpstr>
      <vt:lpstr>Open Sans Ultra-Bold</vt:lpstr>
      <vt:lpstr>Arial</vt:lpstr>
      <vt:lpstr>Calibri</vt:lpstr>
      <vt:lpstr>Microsoft YaHei</vt:lpstr>
      <vt:lpstr>Arial Unicode MS</vt:lpstr>
      <vt:lpstr>Wingdings</vt:lpstr>
      <vt:lpstr>Times New Roman</vt:lpstr>
      <vt:lpstr>Charis SIL</vt:lpstr>
      <vt:lpstr>Segoe Print</vt:lpstr>
      <vt:lpstr>Crimson Text SemiBold</vt:lpstr>
      <vt:lpstr>Calibri</vt:lpstr>
      <vt:lpstr>Bahnschrift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Van Anh</dc:creator>
  <cp:lastModifiedBy>vananh anh</cp:lastModifiedBy>
  <cp:revision>42</cp:revision>
  <dcterms:created xsi:type="dcterms:W3CDTF">2006-08-16T00:00:00Z</dcterms:created>
  <dcterms:modified xsi:type="dcterms:W3CDTF">2025-06-01T10:46:29Z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549B66CDDF1B40AAAA852724B83AEB67_12</vt:lpwstr>
  </property>
  <property fmtid="{D5CDD505-2E9C-101B-9397-08002B2CF9AE}" pid="3" name="KSOProductBuildVer">
    <vt:lpwstr>1033-12.2.0.21179</vt:lpwstr>
  </property>
</Properties>
</file>